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69"/>
  </p:notesMasterIdLst>
  <p:handoutMasterIdLst>
    <p:handoutMasterId r:id="rId70"/>
  </p:handoutMasterIdLst>
  <p:sldIdLst>
    <p:sldId id="895" r:id="rId2"/>
    <p:sldId id="939" r:id="rId3"/>
    <p:sldId id="1009" r:id="rId4"/>
    <p:sldId id="1010" r:id="rId5"/>
    <p:sldId id="1015" r:id="rId6"/>
    <p:sldId id="1016" r:id="rId7"/>
    <p:sldId id="959" r:id="rId8"/>
    <p:sldId id="1039" r:id="rId9"/>
    <p:sldId id="1166" r:id="rId10"/>
    <p:sldId id="1167" r:id="rId11"/>
    <p:sldId id="1083" r:id="rId12"/>
    <p:sldId id="1168" r:id="rId13"/>
    <p:sldId id="1169" r:id="rId14"/>
    <p:sldId id="1086" r:id="rId15"/>
    <p:sldId id="1087" r:id="rId16"/>
    <p:sldId id="1082" r:id="rId17"/>
    <p:sldId id="964" r:id="rId18"/>
    <p:sldId id="1185" r:id="rId19"/>
    <p:sldId id="1188" r:id="rId20"/>
    <p:sldId id="1191" r:id="rId21"/>
    <p:sldId id="1192" r:id="rId22"/>
    <p:sldId id="1024" r:id="rId23"/>
    <p:sldId id="1025" r:id="rId24"/>
    <p:sldId id="1026" r:id="rId25"/>
    <p:sldId id="1027" r:id="rId26"/>
    <p:sldId id="1029" r:id="rId27"/>
    <p:sldId id="1031" r:id="rId28"/>
    <p:sldId id="1152" r:id="rId29"/>
    <p:sldId id="1183" r:id="rId30"/>
    <p:sldId id="1184" r:id="rId31"/>
    <p:sldId id="1170" r:id="rId32"/>
    <p:sldId id="1156" r:id="rId33"/>
    <p:sldId id="1147" r:id="rId34"/>
    <p:sldId id="1177" r:id="rId35"/>
    <p:sldId id="1174" r:id="rId36"/>
    <p:sldId id="1175" r:id="rId37"/>
    <p:sldId id="1094" r:id="rId38"/>
    <p:sldId id="1178" r:id="rId39"/>
    <p:sldId id="1179" r:id="rId40"/>
    <p:sldId id="1180" r:id="rId41"/>
    <p:sldId id="1181" r:id="rId42"/>
    <p:sldId id="1182" r:id="rId43"/>
    <p:sldId id="1109" r:id="rId44"/>
    <p:sldId id="1110" r:id="rId45"/>
    <p:sldId id="966" r:id="rId46"/>
    <p:sldId id="1033" r:id="rId47"/>
    <p:sldId id="1165" r:id="rId48"/>
    <p:sldId id="1115" r:id="rId49"/>
    <p:sldId id="1116" r:id="rId50"/>
    <p:sldId id="986" r:id="rId51"/>
    <p:sldId id="1117" r:id="rId52"/>
    <p:sldId id="1186" r:id="rId53"/>
    <p:sldId id="1160" r:id="rId54"/>
    <p:sldId id="1187" r:id="rId55"/>
    <p:sldId id="1006" r:id="rId56"/>
    <p:sldId id="1000" r:id="rId57"/>
    <p:sldId id="1001" r:id="rId58"/>
    <p:sldId id="1002" r:id="rId59"/>
    <p:sldId id="1004" r:id="rId60"/>
    <p:sldId id="1005" r:id="rId61"/>
    <p:sldId id="902" r:id="rId62"/>
    <p:sldId id="903" r:id="rId63"/>
    <p:sldId id="1007" r:id="rId64"/>
    <p:sldId id="930" r:id="rId65"/>
    <p:sldId id="922" r:id="rId66"/>
    <p:sldId id="929" r:id="rId67"/>
    <p:sldId id="796" r:id="rId68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895"/>
            <p14:sldId id="939"/>
            <p14:sldId id="1009"/>
            <p14:sldId id="1010"/>
            <p14:sldId id="1015"/>
            <p14:sldId id="1016"/>
            <p14:sldId id="959"/>
            <p14:sldId id="1039"/>
            <p14:sldId id="1166"/>
            <p14:sldId id="1167"/>
            <p14:sldId id="1083"/>
            <p14:sldId id="1168"/>
            <p14:sldId id="1169"/>
            <p14:sldId id="1086"/>
            <p14:sldId id="1087"/>
            <p14:sldId id="1082"/>
            <p14:sldId id="964"/>
            <p14:sldId id="1185"/>
            <p14:sldId id="1188"/>
            <p14:sldId id="1191"/>
            <p14:sldId id="1192"/>
            <p14:sldId id="1024"/>
            <p14:sldId id="1025"/>
            <p14:sldId id="1026"/>
            <p14:sldId id="1027"/>
            <p14:sldId id="1029"/>
            <p14:sldId id="1031"/>
            <p14:sldId id="1152"/>
            <p14:sldId id="1183"/>
            <p14:sldId id="1184"/>
            <p14:sldId id="1170"/>
            <p14:sldId id="1156"/>
            <p14:sldId id="1147"/>
            <p14:sldId id="1177"/>
            <p14:sldId id="1174"/>
            <p14:sldId id="1175"/>
            <p14:sldId id="1094"/>
            <p14:sldId id="1178"/>
            <p14:sldId id="1179"/>
            <p14:sldId id="1180"/>
            <p14:sldId id="1181"/>
            <p14:sldId id="1182"/>
            <p14:sldId id="1109"/>
            <p14:sldId id="1110"/>
            <p14:sldId id="966"/>
            <p14:sldId id="1033"/>
            <p14:sldId id="1165"/>
            <p14:sldId id="1115"/>
            <p14:sldId id="1116"/>
            <p14:sldId id="986"/>
            <p14:sldId id="1117"/>
            <p14:sldId id="1186"/>
            <p14:sldId id="1160"/>
            <p14:sldId id="1187"/>
            <p14:sldId id="1006"/>
            <p14:sldId id="1000"/>
            <p14:sldId id="1001"/>
            <p14:sldId id="1002"/>
            <p14:sldId id="1004"/>
            <p14:sldId id="1005"/>
            <p14:sldId id="902"/>
            <p14:sldId id="903"/>
            <p14:sldId id="1007"/>
            <p14:sldId id="930"/>
            <p14:sldId id="922"/>
            <p14:sldId id="929"/>
            <p14:sldId id="79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E60B8"/>
    <a:srgbClr val="B04432"/>
    <a:srgbClr val="FB8E20"/>
    <a:srgbClr val="36544F"/>
    <a:srgbClr val="1778B8"/>
    <a:srgbClr val="D4EBE9"/>
    <a:srgbClr val="3E729D"/>
    <a:srgbClr val="41719C"/>
    <a:srgbClr val="5AB88F"/>
    <a:srgbClr val="B58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646"/>
    <p:restoredTop sz="96911" autoAdjust="0"/>
  </p:normalViewPr>
  <p:slideViewPr>
    <p:cSldViewPr snapToGrid="0" snapToObjects="1">
      <p:cViewPr varScale="1">
        <p:scale>
          <a:sx n="165" d="100"/>
          <a:sy n="165" d="100"/>
        </p:scale>
        <p:origin x="968" y="192"/>
      </p:cViewPr>
      <p:guideLst>
        <p:guide orient="horz" pos="2160"/>
        <p:guide pos="3120"/>
      </p:guideLst>
    </p:cSldViewPr>
  </p:slideViewPr>
  <p:outlineViewPr>
    <p:cViewPr>
      <p:scale>
        <a:sx n="33" d="100"/>
        <a:sy n="33" d="100"/>
      </p:scale>
      <p:origin x="0" y="-70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204" d="100"/>
          <a:sy n="204" d="100"/>
        </p:scale>
        <p:origin x="7656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9A0580E0-50EA-B04C-A23D-9E055999836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8DB275F-58C5-614C-AE1A-7640B3733D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4AF9EC-8012-1F4A-AE8D-5F4A36996518}" type="datetimeFigureOut">
              <a:rPr lang="de-DE" smtClean="0"/>
              <a:t>29.09.20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70DF82B-13A7-E34F-96F0-BE613545C8F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8D33D88-AF07-B249-A895-58D33190ECB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452498-D89F-D245-A8A0-401067CC51D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11933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29.09.20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2743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5887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9/29/20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en.wikipedia.org/wiki/Copy-on-write" TargetMode="Externa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js.org/concurrent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reactjs.org/concurrent" TargetMode="Externa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 descr="Ein Bild, das Natur, Brett, Wasser, sitzend enthält.&#10;&#10;Automatisch generierte Beschreibung">
            <a:extLst>
              <a:ext uri="{FF2B5EF4-FFF2-40B4-BE49-F238E27FC236}">
                <a16:creationId xmlns:a16="http://schemas.microsoft.com/office/drawing/2014/main" id="{E269C670-0A3D-2B4C-B909-6BCDA801E3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840" r="8361"/>
          <a:stretch/>
        </p:blipFill>
        <p:spPr>
          <a:xfrm>
            <a:off x="-11162" y="0"/>
            <a:ext cx="9939484" cy="6866831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22324" y="1"/>
            <a:ext cx="9950646" cy="6067776"/>
          </a:xfrm>
          <a:prstGeom prst="rect">
            <a:avLst/>
          </a:prstGeom>
          <a:solidFill>
            <a:srgbClr val="D4EBE9">
              <a:alpha val="5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/>
          <p:cNvSpPr/>
          <p:nvPr/>
        </p:nvSpPr>
        <p:spPr>
          <a:xfrm>
            <a:off x="271282" y="2270681"/>
            <a:ext cx="10277008" cy="26007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3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  </a:t>
            </a:r>
            <a:r>
              <a:rPr lang="de-DE" sz="163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999458" y="371338"/>
            <a:ext cx="16850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6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262341" y="1802783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" y="6067777"/>
            <a:ext cx="9928323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>
                <a:solidFill>
                  <a:srgbClr val="D4EBE9"/>
                </a:solidFill>
              </a:rPr>
              <a:t>EnterJS</a:t>
            </a:r>
            <a:r>
              <a:rPr lang="de-DE" sz="1400" spc="80" dirty="0">
                <a:solidFill>
                  <a:srgbClr val="D4EBE9"/>
                </a:solidFill>
              </a:rPr>
              <a:t> Online | September 2020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19C9F6C-37CF-9943-948F-72DE55B90AF7}"/>
              </a:ext>
            </a:extLst>
          </p:cNvPr>
          <p:cNvSpPr/>
          <p:nvPr/>
        </p:nvSpPr>
        <p:spPr>
          <a:xfrm>
            <a:off x="1101491" y="5357092"/>
            <a:ext cx="4853831" cy="405075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de-DE" b="1" dirty="0" err="1">
                <a:solidFill>
                  <a:srgbClr val="36544F"/>
                </a:solidFill>
              </a:rPr>
              <a:t>Slides</a:t>
            </a:r>
            <a:r>
              <a:rPr lang="de-DE" b="1" dirty="0">
                <a:solidFill>
                  <a:srgbClr val="36544F"/>
                </a:solidFill>
              </a:rPr>
              <a:t>: https://</a:t>
            </a:r>
            <a:r>
              <a:rPr lang="de-DE" b="1" dirty="0" err="1">
                <a:solidFill>
                  <a:srgbClr val="36544F"/>
                </a:solidFill>
              </a:rPr>
              <a:t>react.schule</a:t>
            </a:r>
            <a:r>
              <a:rPr lang="de-DE" b="1" dirty="0">
                <a:solidFill>
                  <a:srgbClr val="36544F"/>
                </a:solidFill>
              </a:rPr>
              <a:t>/enterjs-2020-react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73666661-FE55-ED4C-A76E-C86491F3FE12}"/>
              </a:ext>
            </a:extLst>
          </p:cNvPr>
          <p:cNvSpPr/>
          <p:nvPr/>
        </p:nvSpPr>
        <p:spPr>
          <a:xfrm>
            <a:off x="1101492" y="1970620"/>
            <a:ext cx="5001133" cy="649942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4400" b="1" dirty="0">
                <a:solidFill>
                  <a:srgbClr val="9E60B8"/>
                </a:solidFill>
                <a:latin typeface="Montserrat" charset="0"/>
              </a:rPr>
              <a:t>Fortgeschrittene</a:t>
            </a:r>
            <a:endParaRPr lang="de-DE" sz="2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44E7402-650D-FF47-B694-CDC4CBCCE966}"/>
              </a:ext>
            </a:extLst>
          </p:cNvPr>
          <p:cNvSpPr/>
          <p:nvPr/>
        </p:nvSpPr>
        <p:spPr>
          <a:xfrm>
            <a:off x="1101492" y="4707150"/>
            <a:ext cx="4853829" cy="649942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44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Pattern</a:t>
            </a:r>
            <a:endParaRPr lang="de-DE" sz="2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75459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2464183" y="682094"/>
            <a:ext cx="4977645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66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Komplexer</a:t>
            </a:r>
            <a:endParaRPr lang="de-DE" sz="2000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-2" y="2305413"/>
            <a:ext cx="9905999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600" b="1" dirty="0">
                <a:solidFill>
                  <a:srgbClr val="1778B8"/>
                </a:solidFill>
                <a:latin typeface="Source Sans Pro" panose="020B0503030403020204" pitchFamily="34" charset="77"/>
              </a:rPr>
              <a:t>Zustand</a:t>
            </a:r>
            <a:endParaRPr lang="de-DE" b="1" dirty="0">
              <a:solidFill>
                <a:srgbClr val="1778B8"/>
              </a:solidFill>
              <a:latin typeface="Source Sans Pro" panose="020B0503030403020204" pitchFamily="34" charset="77"/>
            </a:endParaRP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A0C8FF9E-36DF-2C4C-8DC2-3D2A184D2C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Ziel: Zustand konsistent halten</a:t>
            </a:r>
          </a:p>
        </p:txBody>
      </p:sp>
    </p:spTree>
    <p:extLst>
      <p:ext uri="{BB962C8B-B14F-4D97-AF65-F5344CB8AC3E}">
        <p14:creationId xmlns:p14="http://schemas.microsoft.com/office/powerpoint/2010/main" val="30104600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Komplexer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Erinnerung: </a:t>
            </a:r>
            <a:r>
              <a:rPr lang="de-DE" dirty="0" err="1"/>
              <a:t>useApi</a:t>
            </a:r>
            <a:r>
              <a:rPr lang="de-DE" dirty="0"/>
              <a:t>-Hook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92554B-F772-6248-8D42-B16794491A50}"/>
              </a:ext>
            </a:extLst>
          </p:cNvPr>
          <p:cNvSpPr txBox="1"/>
          <p:nvPr/>
        </p:nvSpPr>
        <p:spPr>
          <a:xfrm>
            <a:off x="385073" y="2229179"/>
            <a:ext cx="913585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(null);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React.useEffect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() =&gt; {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// vereinfacht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setData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},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637986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Komplexer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Der </a:t>
            </a:r>
            <a:r>
              <a:rPr lang="de-DE" dirty="0" err="1"/>
              <a:t>useApi</a:t>
            </a:r>
            <a:r>
              <a:rPr lang="de-DE" dirty="0"/>
              <a:t>-Hook etwas realistischer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Ein zweiter Zustand,  für den Request Status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92554B-F772-6248-8D42-B16794491A50}"/>
              </a:ext>
            </a:extLst>
          </p:cNvPr>
          <p:cNvSpPr txBox="1"/>
          <p:nvPr/>
        </p:nvSpPr>
        <p:spPr>
          <a:xfrm>
            <a:off x="385073" y="2229179"/>
            <a:ext cx="913585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(null);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React.useEffect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setLoading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true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// vereinfacht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setLoading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false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);</a:t>
            </a:r>
          </a:p>
          <a:p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setData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},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598535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Komplexer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Der </a:t>
            </a:r>
            <a:r>
              <a:rPr lang="de-DE" dirty="0" err="1"/>
              <a:t>useApi</a:t>
            </a:r>
            <a:r>
              <a:rPr lang="de-DE" dirty="0"/>
              <a:t>-Hook etwas realistischer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Ein zweiter Zustand,  für den Request Status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92554B-F772-6248-8D42-B16794491A50}"/>
              </a:ext>
            </a:extLst>
          </p:cNvPr>
          <p:cNvSpPr txBox="1"/>
          <p:nvPr/>
        </p:nvSpPr>
        <p:spPr>
          <a:xfrm>
            <a:off x="385073" y="2229179"/>
            <a:ext cx="913585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(null);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React.useEffect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setLoading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true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// vereinfacht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setLoading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false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);</a:t>
            </a:r>
          </a:p>
          <a:p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setData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},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12C8CFF-068A-034B-9785-AA27F0F95201}"/>
              </a:ext>
            </a:extLst>
          </p:cNvPr>
          <p:cNvSpPr txBox="1"/>
          <p:nvPr/>
        </p:nvSpPr>
        <p:spPr>
          <a:xfrm>
            <a:off x="6011186" y="3429000"/>
            <a:ext cx="3464410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u="sng" dirty="0">
                <a:solidFill>
                  <a:srgbClr val="B04432"/>
                </a:solidFill>
                <a:latin typeface="Source Sans Pro" panose="020B0503030403020204" pitchFamily="34" charset="0"/>
              </a:rPr>
              <a:t>Fehleranfällig!</a:t>
            </a:r>
          </a:p>
          <a:p>
            <a:endParaRPr lang="de-DE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Kein </a:t>
            </a:r>
            <a:r>
              <a:rPr lang="de-DE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setData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, ... ist das gewollt?</a:t>
            </a:r>
          </a:p>
          <a:p>
            <a:endParaRPr lang="de-DE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Was passiert, wenn wir</a:t>
            </a: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vergessen würden, </a:t>
            </a:r>
            <a:r>
              <a:rPr lang="de-DE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 zurück</a:t>
            </a: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zusetzen?</a:t>
            </a:r>
          </a:p>
          <a:p>
            <a:endParaRPr lang="de-DE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Was passiert im Fehlerfall?</a:t>
            </a: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513671E5-131E-9A47-ADD7-D8C1AA663B49}"/>
              </a:ext>
            </a:extLst>
          </p:cNvPr>
          <p:cNvCxnSpPr/>
          <p:nvPr/>
        </p:nvCxnSpPr>
        <p:spPr>
          <a:xfrm flipH="1" flipV="1">
            <a:off x="3466769" y="3808675"/>
            <a:ext cx="2464904" cy="302149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F2ECCD46-EBB9-A244-9686-B7C065DFB34A}"/>
              </a:ext>
            </a:extLst>
          </p:cNvPr>
          <p:cNvCxnSpPr>
            <a:cxnSpLocks/>
          </p:cNvCxnSpPr>
          <p:nvPr/>
        </p:nvCxnSpPr>
        <p:spPr>
          <a:xfrm flipH="1">
            <a:off x="4150581" y="4723076"/>
            <a:ext cx="1860606" cy="230587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01125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Komplexer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Der </a:t>
            </a:r>
            <a:r>
              <a:rPr lang="de-DE" dirty="0" err="1"/>
              <a:t>useApi</a:t>
            </a:r>
            <a:r>
              <a:rPr lang="de-DE" dirty="0"/>
              <a:t>-Hook etwas realistischer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...und noch ein Zustand: für die Fehler 😱 😱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92554B-F772-6248-8D42-B16794491A50}"/>
              </a:ext>
            </a:extLst>
          </p:cNvPr>
          <p:cNvSpPr txBox="1"/>
          <p:nvPr/>
        </p:nvSpPr>
        <p:spPr>
          <a:xfrm>
            <a:off x="385073" y="2229179"/>
            <a:ext cx="913585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error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setError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(null);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(null);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React.useEffect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setLoading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true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);</a:t>
            </a:r>
          </a:p>
          <a:p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setError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(null);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// vereinfacht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setLoading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false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);</a:t>
            </a:r>
          </a:p>
          <a:p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setData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}).catch(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setError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},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...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12C8CFF-068A-034B-9785-AA27F0F95201}"/>
              </a:ext>
            </a:extLst>
          </p:cNvPr>
          <p:cNvSpPr txBox="1"/>
          <p:nvPr/>
        </p:nvSpPr>
        <p:spPr>
          <a:xfrm>
            <a:off x="6011186" y="3429000"/>
            <a:ext cx="3773790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u="sng" dirty="0">
                <a:solidFill>
                  <a:srgbClr val="B04432"/>
                </a:solidFill>
                <a:latin typeface="Source Sans Pro" panose="020B0503030403020204" pitchFamily="34" charset="0"/>
              </a:rPr>
              <a:t>Noch komplexer: Fehlerzustand!</a:t>
            </a:r>
          </a:p>
          <a:p>
            <a:endParaRPr lang="de-DE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Kein </a:t>
            </a:r>
            <a:r>
              <a:rPr lang="de-DE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setData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, ... ist das gewollt?</a:t>
            </a: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Was passiert, wenn wir </a:t>
            </a:r>
            <a:r>
              <a:rPr lang="de-DE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error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 nicht </a:t>
            </a: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zurücksetzen?</a:t>
            </a:r>
          </a:p>
          <a:p>
            <a:endParaRPr lang="de-DE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Was passiert, wenn wir</a:t>
            </a: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vergessen, </a:t>
            </a:r>
            <a:r>
              <a:rPr lang="de-DE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b="1" dirty="0">
                <a:solidFill>
                  <a:srgbClr val="36544F"/>
                </a:solidFill>
                <a:latin typeface="Source Sans Pro" panose="020B0503030403020204" pitchFamily="34" charset="0"/>
              </a:rPr>
              <a:t>oder </a:t>
            </a:r>
            <a:r>
              <a:rPr lang="de-DE" b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error</a:t>
            </a:r>
            <a:r>
              <a:rPr lang="de-DE" b="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zurück</a:t>
            </a: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zusetzen?</a:t>
            </a:r>
          </a:p>
          <a:p>
            <a:endParaRPr lang="de-DE" sz="105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...oder hier?</a:t>
            </a:r>
          </a:p>
          <a:p>
            <a:endParaRPr lang="de-DE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513671E5-131E-9A47-ADD7-D8C1AA663B49}"/>
              </a:ext>
            </a:extLst>
          </p:cNvPr>
          <p:cNvCxnSpPr>
            <a:cxnSpLocks/>
          </p:cNvCxnSpPr>
          <p:nvPr/>
        </p:nvCxnSpPr>
        <p:spPr>
          <a:xfrm flipH="1" flipV="1">
            <a:off x="3275937" y="4341412"/>
            <a:ext cx="2735250" cy="55659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F2ECCD46-EBB9-A244-9686-B7C065DFB34A}"/>
              </a:ext>
            </a:extLst>
          </p:cNvPr>
          <p:cNvCxnSpPr>
            <a:cxnSpLocks/>
          </p:cNvCxnSpPr>
          <p:nvPr/>
        </p:nvCxnSpPr>
        <p:spPr>
          <a:xfrm flipH="1">
            <a:off x="4341413" y="5486400"/>
            <a:ext cx="1669773" cy="55659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DF6714E3-396F-6442-81A8-39D75770AD99}"/>
              </a:ext>
            </a:extLst>
          </p:cNvPr>
          <p:cNvCxnSpPr>
            <a:cxnSpLocks/>
          </p:cNvCxnSpPr>
          <p:nvPr/>
        </p:nvCxnSpPr>
        <p:spPr>
          <a:xfrm flipH="1" flipV="1">
            <a:off x="4579951" y="5987332"/>
            <a:ext cx="1431234" cy="268783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57720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Komplexer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Komplexer Zustand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92554B-F772-6248-8D42-B16794491A50}"/>
              </a:ext>
            </a:extLst>
          </p:cNvPr>
          <p:cNvSpPr txBox="1"/>
          <p:nvPr/>
        </p:nvSpPr>
        <p:spPr>
          <a:xfrm>
            <a:off x="385073" y="2229179"/>
            <a:ext cx="913585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setError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(null);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(null);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React.useEffect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setLoading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true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);</a:t>
            </a:r>
          </a:p>
          <a:p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setError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(null);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setData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(null);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// vereinfacht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setLoading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false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);</a:t>
            </a:r>
          </a:p>
          <a:p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setData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}).catch(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setError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},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...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0716617B-88E0-D54B-BDA8-8EB06CEBB491}"/>
              </a:ext>
            </a:extLst>
          </p:cNvPr>
          <p:cNvSpPr/>
          <p:nvPr/>
        </p:nvSpPr>
        <p:spPr>
          <a:xfrm>
            <a:off x="4774425" y="3906905"/>
            <a:ext cx="689013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36544F"/>
                </a:solidFill>
                <a:latin typeface="Source Sans Pro" panose="020B0503030403020204" pitchFamily="34" charset="0"/>
              </a:rPr>
              <a:t>👉 Diese "Teilzustände" sind nicht unabhängig!</a:t>
            </a: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4ABEDF42-87A2-874F-B166-66956BE83976}"/>
              </a:ext>
            </a:extLst>
          </p:cNvPr>
          <p:cNvCxnSpPr>
            <a:cxnSpLocks/>
          </p:cNvCxnSpPr>
          <p:nvPr/>
        </p:nvCxnSpPr>
        <p:spPr>
          <a:xfrm flipV="1">
            <a:off x="7172328" y="2870422"/>
            <a:ext cx="564291" cy="1036483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3783C131-CDBF-A74C-B1C6-57FE173C681A}"/>
              </a:ext>
            </a:extLst>
          </p:cNvPr>
          <p:cNvCxnSpPr>
            <a:cxnSpLocks/>
          </p:cNvCxnSpPr>
          <p:nvPr/>
        </p:nvCxnSpPr>
        <p:spPr>
          <a:xfrm flipV="1">
            <a:off x="7044856" y="3140765"/>
            <a:ext cx="254944" cy="766140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21D7165C-E948-FD4E-B67E-C22C7C3A8561}"/>
              </a:ext>
            </a:extLst>
          </p:cNvPr>
          <p:cNvCxnSpPr>
            <a:cxnSpLocks/>
          </p:cNvCxnSpPr>
          <p:nvPr/>
        </p:nvCxnSpPr>
        <p:spPr>
          <a:xfrm flipH="1" flipV="1">
            <a:off x="5737311" y="3429000"/>
            <a:ext cx="1197232" cy="477905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39002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Komplexer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Komplexer Zustand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Objekte bei "komplexem" Zustand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92554B-F772-6248-8D42-B16794491A50}"/>
              </a:ext>
            </a:extLst>
          </p:cNvPr>
          <p:cNvSpPr txBox="1"/>
          <p:nvPr/>
        </p:nvSpPr>
        <p:spPr>
          <a:xfrm>
            <a:off x="385073" y="2229179"/>
            <a:ext cx="913585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apiState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setApiState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{ </a:t>
            </a:r>
            <a:r>
              <a:rPr lang="de-DE" b="1" dirty="0" err="1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loading</a:t>
            </a:r>
            <a:r>
              <a:rPr lang="de-DE" b="1" dirty="0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: </a:t>
            </a:r>
            <a:r>
              <a:rPr lang="de-DE" b="1" dirty="0" err="1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false</a:t>
            </a:r>
            <a:r>
              <a:rPr lang="de-DE" b="1" dirty="0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, </a:t>
            </a:r>
            <a:r>
              <a:rPr lang="de-DE" b="1" dirty="0" err="1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</a:t>
            </a:r>
            <a:r>
              <a:rPr lang="de-DE" b="1" dirty="0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: null, </a:t>
            </a:r>
            <a:r>
              <a:rPr lang="de-DE" b="1" dirty="0" err="1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error</a:t>
            </a:r>
            <a:r>
              <a:rPr lang="de-DE" b="1" dirty="0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: null }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React.useEffect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setApiState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true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});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// vereinfacht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setApiState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.catch(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setApiState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error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},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apiState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7C09212-2A7C-524C-B607-47CF16B44961}"/>
              </a:ext>
            </a:extLst>
          </p:cNvPr>
          <p:cNvSpPr/>
          <p:nvPr/>
        </p:nvSpPr>
        <p:spPr>
          <a:xfrm>
            <a:off x="7097365" y="3915696"/>
            <a:ext cx="293834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36544F"/>
                </a:solidFill>
                <a:latin typeface="Source Sans Pro" panose="020B0503030403020204" pitchFamily="34" charset="0"/>
              </a:rPr>
              <a:t>Ein "logischer" Zustand</a:t>
            </a:r>
          </a:p>
        </p:txBody>
      </p:sp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D54000F3-82CB-9D42-AE45-CD4100B25C71}"/>
              </a:ext>
            </a:extLst>
          </p:cNvPr>
          <p:cNvCxnSpPr>
            <a:cxnSpLocks/>
          </p:cNvCxnSpPr>
          <p:nvPr/>
        </p:nvCxnSpPr>
        <p:spPr>
          <a:xfrm flipH="1" flipV="1">
            <a:off x="5080883" y="3802276"/>
            <a:ext cx="2041385" cy="356256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F07F245D-D429-2646-8B2C-C116787832FF}"/>
              </a:ext>
            </a:extLst>
          </p:cNvPr>
          <p:cNvCxnSpPr>
            <a:cxnSpLocks/>
          </p:cNvCxnSpPr>
          <p:nvPr/>
        </p:nvCxnSpPr>
        <p:spPr>
          <a:xfrm flipH="1">
            <a:off x="6345141" y="4214338"/>
            <a:ext cx="777127" cy="413321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04D0D839-3BEC-4844-BB9A-5835B883B8B0}"/>
              </a:ext>
            </a:extLst>
          </p:cNvPr>
          <p:cNvCxnSpPr>
            <a:cxnSpLocks/>
          </p:cNvCxnSpPr>
          <p:nvPr/>
        </p:nvCxnSpPr>
        <p:spPr>
          <a:xfrm flipH="1">
            <a:off x="6733706" y="4214338"/>
            <a:ext cx="454273" cy="666312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ED57F4F1-FD87-594A-B86A-F91DA9CAA53C}"/>
              </a:ext>
            </a:extLst>
          </p:cNvPr>
          <p:cNvCxnSpPr>
            <a:cxnSpLocks/>
          </p:cNvCxnSpPr>
          <p:nvPr/>
        </p:nvCxnSpPr>
        <p:spPr>
          <a:xfrm flipH="1" flipV="1">
            <a:off x="6627447" y="3136010"/>
            <a:ext cx="494821" cy="964352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95943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872C57-586F-6B48-BCDA-3F8E0E0A2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Komplexer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459378A-81EF-D343-B9B1-C11C845C92C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Einfacher State oder komplexer State?</a:t>
            </a:r>
          </a:p>
          <a:p>
            <a:pPr marL="0" indent="0">
              <a:buNone/>
            </a:pPr>
            <a:r>
              <a:rPr lang="de-DE" dirty="0">
                <a:solidFill>
                  <a:srgbClr val="B04432"/>
                </a:solidFill>
              </a:rPr>
              <a:t>Empfehlung:</a:t>
            </a:r>
            <a:r>
              <a:rPr lang="de-DE" dirty="0"/>
              <a:t> </a:t>
            </a:r>
          </a:p>
          <a:p>
            <a:r>
              <a:rPr lang="de-DE" dirty="0">
                <a:solidFill>
                  <a:srgbClr val="9E60B8"/>
                </a:solidFill>
              </a:rPr>
              <a:t>Einfachen State </a:t>
            </a:r>
            <a:r>
              <a:rPr lang="de-DE" b="0" dirty="0">
                <a:solidFill>
                  <a:srgbClr val="36544F"/>
                </a:solidFill>
              </a:rPr>
              <a:t>für unabhängige Werte verwenden (z.B. Felder im Eingabefeld)</a:t>
            </a:r>
          </a:p>
          <a:p>
            <a:r>
              <a:rPr lang="de-DE" dirty="0">
                <a:solidFill>
                  <a:srgbClr val="9E60B8"/>
                </a:solidFill>
              </a:rPr>
              <a:t>Komplexen State </a:t>
            </a:r>
            <a:r>
              <a:rPr lang="de-DE" b="0" dirty="0">
                <a:solidFill>
                  <a:srgbClr val="36544F"/>
                </a:solidFill>
              </a:rPr>
              <a:t>für Werte, die in der Regel gemeinsam geändert werden und bei denen keine inkonsistenten Zustände entstehen sollen</a:t>
            </a:r>
          </a:p>
        </p:txBody>
      </p:sp>
    </p:spTree>
    <p:extLst>
      <p:ext uri="{BB962C8B-B14F-4D97-AF65-F5344CB8AC3E}">
        <p14:creationId xmlns:p14="http://schemas.microsoft.com/office/powerpoint/2010/main" val="40184236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872C57-586F-6B48-BCDA-3F8E0E0A2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Komplexer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459378A-81EF-D343-B9B1-C11C845C92C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Einfacher State oder komplexer State?</a:t>
            </a:r>
          </a:p>
          <a:p>
            <a:pPr marL="0" indent="0">
              <a:buNone/>
            </a:pPr>
            <a:r>
              <a:rPr lang="de-DE" dirty="0">
                <a:solidFill>
                  <a:srgbClr val="B04432"/>
                </a:solidFill>
              </a:rPr>
              <a:t>Problem:</a:t>
            </a:r>
            <a:r>
              <a:rPr lang="de-DE" dirty="0"/>
              <a:t> </a:t>
            </a:r>
          </a:p>
          <a:p>
            <a:r>
              <a:rPr lang="de-DE" dirty="0">
                <a:solidFill>
                  <a:srgbClr val="9E60B8"/>
                </a:solidFill>
              </a:rPr>
              <a:t>Je komplexer der Zustand, desto komplexer dessen Verwaltung</a:t>
            </a:r>
            <a:endParaRPr lang="de-DE" b="0" dirty="0">
              <a:solidFill>
                <a:srgbClr val="36544F"/>
              </a:solidFill>
            </a:endParaRP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Soll der Zustand in der Komponente verbleiben?</a:t>
            </a:r>
          </a:p>
          <a:p>
            <a:pPr lvl="1"/>
            <a:r>
              <a:rPr lang="de-DE" dirty="0"/>
              <a:t>Was ist mit Testen?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Was ist mit Wiederverwendbarkeit (außerhalb von React z.B.)</a:t>
            </a:r>
          </a:p>
          <a:p>
            <a:pPr lvl="1"/>
            <a:r>
              <a:rPr lang="de-DE" dirty="0"/>
              <a:t>Wie gehen wir mit </a:t>
            </a:r>
            <a:r>
              <a:rPr lang="de-DE" dirty="0" err="1"/>
              <a:t>immutability</a:t>
            </a:r>
            <a:r>
              <a:rPr lang="de-DE" dirty="0"/>
              <a:t> um?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08107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872C57-586F-6B48-BCDA-3F8E0E0A2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komplexem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459378A-81EF-D343-B9B1-C11C845C92C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dirty="0"/>
              <a:t>-Hook: Extrahieren des Zustands aus der Komponente</a:t>
            </a:r>
          </a:p>
          <a:p>
            <a:r>
              <a:rPr lang="de-DE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Reducer</a:t>
            </a:r>
            <a:r>
              <a:rPr lang="de-DE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-Funktion</a:t>
            </a:r>
            <a:r>
              <a:rPr lang="de-DE" b="0" dirty="0">
                <a:solidFill>
                  <a:srgbClr val="36544F"/>
                </a:solidFill>
              </a:rPr>
              <a:t>: Hier kommt Eure Logik hin</a:t>
            </a:r>
          </a:p>
          <a:p>
            <a:r>
              <a:rPr lang="de-DE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Actions</a:t>
            </a:r>
            <a:r>
              <a:rPr lang="de-DE" b="0" dirty="0">
                <a:solidFill>
                  <a:srgbClr val="36544F"/>
                </a:solidFill>
              </a:rPr>
              <a:t>: Drücken aus, was in Eurer Anwendung passiert</a:t>
            </a:r>
          </a:p>
          <a:p>
            <a:r>
              <a:rPr lang="de-DE" b="0" dirty="0">
                <a:solidFill>
                  <a:srgbClr val="36544F"/>
                </a:solidFill>
              </a:rPr>
              <a:t>Der Hook verbindet die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 mit Eurer Komponente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49356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21110" y="420867"/>
            <a:ext cx="8263801" cy="32316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9F921157-4EEE-F94F-AB9D-545E011C2F45}"/>
              </a:ext>
            </a:extLst>
          </p:cNvPr>
          <p:cNvSpPr/>
          <p:nvPr/>
        </p:nvSpPr>
        <p:spPr>
          <a:xfrm>
            <a:off x="-346214" y="2638409"/>
            <a:ext cx="4953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 &amp; Workshops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3235" y="2638409"/>
            <a:ext cx="1686596" cy="2459845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369348" y="5254388"/>
            <a:ext cx="4953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b="1" dirty="0">
                <a:solidFill>
                  <a:srgbClr val="B04432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04432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b="1" dirty="0">
              <a:solidFill>
                <a:srgbClr val="B04432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40754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872C57-586F-6B48-BCDA-3F8E0E0A2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komplexem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459378A-81EF-D343-B9B1-C11C845C92C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dirty="0"/>
              <a:t>-Hook: Extrahieren des Zustands aus der Komponente</a:t>
            </a:r>
          </a:p>
          <a:p>
            <a:r>
              <a:rPr lang="de-DE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Reducer</a:t>
            </a:r>
            <a:r>
              <a:rPr lang="de-DE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-Funktion</a:t>
            </a:r>
            <a:r>
              <a:rPr lang="de-DE" b="0" dirty="0">
                <a:solidFill>
                  <a:srgbClr val="36544F"/>
                </a:solidFill>
              </a:rPr>
              <a:t>: Hier kommt Eure Logik hin</a:t>
            </a:r>
          </a:p>
          <a:p>
            <a:r>
              <a:rPr lang="de-DE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Actions</a:t>
            </a:r>
            <a:r>
              <a:rPr lang="de-DE" b="0" dirty="0">
                <a:solidFill>
                  <a:srgbClr val="36544F"/>
                </a:solidFill>
              </a:rPr>
              <a:t>: Drücken aus, was in Eurer Anwendung passiert</a:t>
            </a:r>
          </a:p>
          <a:p>
            <a:r>
              <a:rPr lang="de-DE" b="0" dirty="0">
                <a:solidFill>
                  <a:srgbClr val="36544F"/>
                </a:solidFill>
              </a:rPr>
              <a:t>Der Hook verbindet die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 mit Eurer Komponente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BBB0DBD-DCAC-4C40-BA36-A1FD39A193F5}"/>
              </a:ext>
            </a:extLst>
          </p:cNvPr>
          <p:cNvSpPr/>
          <p:nvPr/>
        </p:nvSpPr>
        <p:spPr>
          <a:xfrm>
            <a:off x="3386380" y="3308888"/>
            <a:ext cx="2193010" cy="369332"/>
          </a:xfrm>
          <a:prstGeom prst="rect">
            <a:avLst/>
          </a:prstGeom>
          <a:noFill/>
          <a:ln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reducer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-Funktion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CB6B661-2B97-3348-8E54-06DF045BCD35}"/>
              </a:ext>
            </a:extLst>
          </p:cNvPr>
          <p:cNvSpPr/>
          <p:nvPr/>
        </p:nvSpPr>
        <p:spPr>
          <a:xfrm>
            <a:off x="3386380" y="4557092"/>
            <a:ext cx="2193010" cy="369332"/>
          </a:xfrm>
          <a:prstGeom prst="rect">
            <a:avLst/>
          </a:prstGeom>
          <a:noFill/>
          <a:ln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Komponente</a:t>
            </a:r>
          </a:p>
        </p:txBody>
      </p:sp>
      <p:sp>
        <p:nvSpPr>
          <p:cNvPr id="6" name="Abgerundetes Rechteck 5">
            <a:extLst>
              <a:ext uri="{FF2B5EF4-FFF2-40B4-BE49-F238E27FC236}">
                <a16:creationId xmlns:a16="http://schemas.microsoft.com/office/drawing/2014/main" id="{AA1CE323-D83B-C340-AD2A-8E6C9E52AFF6}"/>
              </a:ext>
            </a:extLst>
          </p:cNvPr>
          <p:cNvSpPr/>
          <p:nvPr/>
        </p:nvSpPr>
        <p:spPr>
          <a:xfrm>
            <a:off x="5319357" y="3212695"/>
            <a:ext cx="921056" cy="192386"/>
          </a:xfrm>
          <a:prstGeom prst="roundRect">
            <a:avLst/>
          </a:prstGeom>
          <a:solidFill>
            <a:schemeClr val="accent2"/>
          </a:solidFill>
          <a:ln>
            <a:solidFill>
              <a:srgbClr val="FB8E2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err="1">
                <a:solidFill>
                  <a:srgbClr val="D4EBE9"/>
                </a:solidFill>
                <a:latin typeface="Source Sans Pro" panose="020B0503030403020204" pitchFamily="34" charset="0"/>
              </a:rPr>
              <a:t>state</a:t>
            </a:r>
            <a:endParaRPr lang="de-DE" dirty="0">
              <a:solidFill>
                <a:srgbClr val="D4EBE9"/>
              </a:solidFill>
              <a:latin typeface="Source Sans Pro" panose="020B0503030403020204" pitchFamily="34" charset="0"/>
            </a:endParaRP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79527593-43EB-1640-A9E8-62E1F535E35D}"/>
              </a:ext>
            </a:extLst>
          </p:cNvPr>
          <p:cNvCxnSpPr>
            <a:cxnSpLocks/>
          </p:cNvCxnSpPr>
          <p:nvPr/>
        </p:nvCxnSpPr>
        <p:spPr>
          <a:xfrm flipV="1">
            <a:off x="5238427" y="3678221"/>
            <a:ext cx="1" cy="878871"/>
          </a:xfrm>
          <a:prstGeom prst="straightConnector1">
            <a:avLst/>
          </a:prstGeom>
          <a:ln w="12700">
            <a:solidFill>
              <a:srgbClr val="FB8E2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1D0E8FC6-B776-5142-851B-16A2C600BD87}"/>
              </a:ext>
            </a:extLst>
          </p:cNvPr>
          <p:cNvSpPr/>
          <p:nvPr/>
        </p:nvSpPr>
        <p:spPr>
          <a:xfrm>
            <a:off x="5200119" y="3965268"/>
            <a:ext cx="59182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action</a:t>
            </a:r>
            <a:endParaRPr lang="de-DE" dirty="0"/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302ED181-D166-9445-B956-E712EC7D05DD}"/>
              </a:ext>
            </a:extLst>
          </p:cNvPr>
          <p:cNvCxnSpPr>
            <a:cxnSpLocks/>
          </p:cNvCxnSpPr>
          <p:nvPr/>
        </p:nvCxnSpPr>
        <p:spPr>
          <a:xfrm>
            <a:off x="4017988" y="3678220"/>
            <a:ext cx="0" cy="878872"/>
          </a:xfrm>
          <a:prstGeom prst="straightConnector1">
            <a:avLst/>
          </a:prstGeom>
          <a:ln w="12700">
            <a:solidFill>
              <a:srgbClr val="FB8E2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eck 9">
            <a:extLst>
              <a:ext uri="{FF2B5EF4-FFF2-40B4-BE49-F238E27FC236}">
                <a16:creationId xmlns:a16="http://schemas.microsoft.com/office/drawing/2014/main" id="{B5A6441B-DA15-BB42-832A-35739B299442}"/>
              </a:ext>
            </a:extLst>
          </p:cNvPr>
          <p:cNvSpPr/>
          <p:nvPr/>
        </p:nvSpPr>
        <p:spPr>
          <a:xfrm>
            <a:off x="3974412" y="3993045"/>
            <a:ext cx="50847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state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833927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872C57-586F-6B48-BCDA-3F8E0E0A2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komplexem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459378A-81EF-D343-B9B1-C11C845C92C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dirty="0"/>
              <a:t>-Hook: Extrahieren des Zustands aus der Komponente</a:t>
            </a:r>
          </a:p>
          <a:p>
            <a:r>
              <a:rPr lang="de-DE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Reducer</a:t>
            </a:r>
            <a:r>
              <a:rPr lang="de-DE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-Funktion</a:t>
            </a:r>
            <a:r>
              <a:rPr lang="de-DE" b="0" dirty="0">
                <a:solidFill>
                  <a:srgbClr val="36544F"/>
                </a:solidFill>
              </a:rPr>
              <a:t>: Hier kommt Eure Logik hin</a:t>
            </a:r>
          </a:p>
          <a:p>
            <a:r>
              <a:rPr lang="de-DE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Actions</a:t>
            </a:r>
            <a:r>
              <a:rPr lang="de-DE" b="0" dirty="0">
                <a:solidFill>
                  <a:srgbClr val="36544F"/>
                </a:solidFill>
              </a:rPr>
              <a:t>: Drücken aus, was in Eurer Anwendung passiert</a:t>
            </a:r>
          </a:p>
          <a:p>
            <a:r>
              <a:rPr lang="de-DE" b="0" dirty="0">
                <a:solidFill>
                  <a:srgbClr val="36544F"/>
                </a:solidFill>
              </a:rPr>
              <a:t>Der Hook verbindet die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 mit Eurer Komponente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854B4B2-6BD2-1743-9BBC-8B9B545C80B9}"/>
              </a:ext>
            </a:extLst>
          </p:cNvPr>
          <p:cNvSpPr/>
          <p:nvPr/>
        </p:nvSpPr>
        <p:spPr>
          <a:xfrm>
            <a:off x="3386380" y="3308888"/>
            <a:ext cx="2193010" cy="369332"/>
          </a:xfrm>
          <a:prstGeom prst="rect">
            <a:avLst/>
          </a:prstGeom>
          <a:noFill/>
          <a:ln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reducer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-Funktion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5B736FD-D8FA-8043-9EBD-7B244627F26B}"/>
              </a:ext>
            </a:extLst>
          </p:cNvPr>
          <p:cNvSpPr/>
          <p:nvPr/>
        </p:nvSpPr>
        <p:spPr>
          <a:xfrm>
            <a:off x="3386380" y="4557092"/>
            <a:ext cx="2193010" cy="369332"/>
          </a:xfrm>
          <a:prstGeom prst="rect">
            <a:avLst/>
          </a:prstGeom>
          <a:noFill/>
          <a:ln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Komponente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FA2C6840-341E-814C-A480-2578BE7493A7}"/>
              </a:ext>
            </a:extLst>
          </p:cNvPr>
          <p:cNvSpPr/>
          <p:nvPr/>
        </p:nvSpPr>
        <p:spPr>
          <a:xfrm>
            <a:off x="6213373" y="3355054"/>
            <a:ext cx="133081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action</a:t>
            </a:r>
            <a:r>
              <a:rPr lang="de-DE" sz="1200" dirty="0">
                <a:solidFill>
                  <a:srgbClr val="36544F"/>
                </a:solidFill>
                <a:latin typeface="Source Sans Pro" panose="020B0503030403020204" pitchFamily="34" charset="0"/>
              </a:rPr>
              <a:t>, alter State</a:t>
            </a:r>
            <a:endParaRPr lang="de-DE" dirty="0"/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4427CFC6-3480-5B4A-86FF-ED3612FA1845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2812942" y="4741758"/>
            <a:ext cx="573438" cy="0"/>
          </a:xfrm>
          <a:prstGeom prst="straightConnector1">
            <a:avLst/>
          </a:prstGeom>
          <a:ln w="12700">
            <a:solidFill>
              <a:srgbClr val="FB8E2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711323E4-7B32-EA46-AF2A-31EBAB81CF15}"/>
              </a:ext>
            </a:extLst>
          </p:cNvPr>
          <p:cNvSpPr/>
          <p:nvPr/>
        </p:nvSpPr>
        <p:spPr>
          <a:xfrm>
            <a:off x="1881277" y="3429000"/>
            <a:ext cx="93166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200" dirty="0">
                <a:solidFill>
                  <a:srgbClr val="36544F"/>
                </a:solidFill>
                <a:latin typeface="Source Sans Pro" panose="020B0503030403020204" pitchFamily="34" charset="0"/>
              </a:rPr>
              <a:t>neuer State</a:t>
            </a:r>
            <a:endParaRPr lang="de-DE" dirty="0"/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1BE039D7-83DC-C841-8D8C-86A5EA3E2DE6}"/>
              </a:ext>
            </a:extLst>
          </p:cNvPr>
          <p:cNvCxnSpPr/>
          <p:nvPr/>
        </p:nvCxnSpPr>
        <p:spPr>
          <a:xfrm>
            <a:off x="2812942" y="3525193"/>
            <a:ext cx="573438" cy="0"/>
          </a:xfrm>
          <a:prstGeom prst="line">
            <a:avLst/>
          </a:prstGeom>
          <a:ln w="19050">
            <a:solidFill>
              <a:srgbClr val="FB8E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90C1B250-34EB-7C48-9F56-20128EFD5897}"/>
              </a:ext>
            </a:extLst>
          </p:cNvPr>
          <p:cNvCxnSpPr>
            <a:cxnSpLocks/>
          </p:cNvCxnSpPr>
          <p:nvPr/>
        </p:nvCxnSpPr>
        <p:spPr>
          <a:xfrm>
            <a:off x="2812942" y="3525193"/>
            <a:ext cx="0" cy="1216565"/>
          </a:xfrm>
          <a:prstGeom prst="line">
            <a:avLst/>
          </a:prstGeom>
          <a:ln w="19050">
            <a:solidFill>
              <a:srgbClr val="FB8E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589C361C-D23C-8549-8326-94C2424F8A85}"/>
              </a:ext>
            </a:extLst>
          </p:cNvPr>
          <p:cNvCxnSpPr>
            <a:cxnSpLocks/>
          </p:cNvCxnSpPr>
          <p:nvPr/>
        </p:nvCxnSpPr>
        <p:spPr>
          <a:xfrm>
            <a:off x="6152828" y="3482550"/>
            <a:ext cx="0" cy="1216565"/>
          </a:xfrm>
          <a:prstGeom prst="line">
            <a:avLst/>
          </a:prstGeom>
          <a:ln w="19050">
            <a:solidFill>
              <a:srgbClr val="FB8E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C41857B9-5340-F84A-8CB2-323B481D4568}"/>
              </a:ext>
            </a:extLst>
          </p:cNvPr>
          <p:cNvCxnSpPr/>
          <p:nvPr/>
        </p:nvCxnSpPr>
        <p:spPr>
          <a:xfrm>
            <a:off x="5579390" y="3482550"/>
            <a:ext cx="573438" cy="0"/>
          </a:xfrm>
          <a:prstGeom prst="line">
            <a:avLst/>
          </a:prstGeom>
          <a:ln w="19050">
            <a:solidFill>
              <a:srgbClr val="FB8E2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1CA6C29A-B9D9-6F42-8126-92F02F1609E9}"/>
              </a:ext>
            </a:extLst>
          </p:cNvPr>
          <p:cNvCxnSpPr>
            <a:cxnSpLocks/>
          </p:cNvCxnSpPr>
          <p:nvPr/>
        </p:nvCxnSpPr>
        <p:spPr>
          <a:xfrm>
            <a:off x="5579390" y="4699115"/>
            <a:ext cx="573438" cy="0"/>
          </a:xfrm>
          <a:prstGeom prst="straightConnector1">
            <a:avLst/>
          </a:prstGeom>
          <a:ln w="12700">
            <a:solidFill>
              <a:srgbClr val="FB8E2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68983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komplexem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dirty="0"/>
              <a:t> Hook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Actions sind einfache JavaScript-Objekte</a:t>
            </a:r>
          </a:p>
          <a:p>
            <a:pPr marL="0" indent="0">
              <a:buNone/>
            </a:pPr>
            <a:r>
              <a:rPr lang="de-DE" sz="1600" dirty="0">
                <a:solidFill>
                  <a:srgbClr val="9E60B8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Beispiel: Lebenszyklus eines API </a:t>
            </a:r>
            <a:r>
              <a:rPr lang="de-DE" sz="1600" dirty="0" err="1">
                <a:solidFill>
                  <a:srgbClr val="9E60B8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Requests</a:t>
            </a:r>
            <a:endParaRPr lang="de-DE" sz="1600" dirty="0">
              <a:solidFill>
                <a:srgbClr val="9E60B8"/>
              </a:solidFill>
              <a:latin typeface="Source Sans Pro" panose="020B0503030403020204" pitchFamily="34" charset="77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80E4E1A-B3CA-9444-8684-076A566399DD}"/>
              </a:ext>
            </a:extLst>
          </p:cNvPr>
          <p:cNvSpPr txBox="1"/>
          <p:nvPr/>
        </p:nvSpPr>
        <p:spPr>
          <a:xfrm>
            <a:off x="2072149" y="2848673"/>
            <a:ext cx="387145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"LOAD_FINISHED",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response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"... "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1211158-E2FC-1341-9B44-F496C77052BB}"/>
              </a:ext>
            </a:extLst>
          </p:cNvPr>
          <p:cNvSpPr txBox="1"/>
          <p:nvPr/>
        </p:nvSpPr>
        <p:spPr>
          <a:xfrm>
            <a:off x="6520576" y="3059668"/>
            <a:ext cx="655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77"/>
              </a:rPr>
              <a:t>Type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12C07BB-4117-9E49-8F90-9D216EE35265}"/>
              </a:ext>
            </a:extLst>
          </p:cNvPr>
          <p:cNvSpPr txBox="1"/>
          <p:nvPr/>
        </p:nvSpPr>
        <p:spPr>
          <a:xfrm>
            <a:off x="2072149" y="4442247"/>
            <a:ext cx="387145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"LOAD_FAILED",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"..."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CBE1316-9712-D845-BA2F-0C3D8E626CC7}"/>
              </a:ext>
            </a:extLst>
          </p:cNvPr>
          <p:cNvSpPr txBox="1"/>
          <p:nvPr/>
        </p:nvSpPr>
        <p:spPr>
          <a:xfrm>
            <a:off x="2072149" y="5749128"/>
            <a:ext cx="38714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"FETCH_START"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8AF2C9DA-D391-5C4E-B88E-2C0D6F5404EA}"/>
              </a:ext>
            </a:extLst>
          </p:cNvPr>
          <p:cNvCxnSpPr/>
          <p:nvPr/>
        </p:nvCxnSpPr>
        <p:spPr>
          <a:xfrm flipH="1">
            <a:off x="5579671" y="3261963"/>
            <a:ext cx="911087" cy="0"/>
          </a:xfrm>
          <a:prstGeom prst="line">
            <a:avLst/>
          </a:prstGeom>
          <a:ln w="12700">
            <a:solidFill>
              <a:srgbClr val="36544F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>
            <a:extLst>
              <a:ext uri="{FF2B5EF4-FFF2-40B4-BE49-F238E27FC236}">
                <a16:creationId xmlns:a16="http://schemas.microsoft.com/office/drawing/2014/main" id="{5118B0F9-5DCC-6F46-9245-2BF8AC2D107C}"/>
              </a:ext>
            </a:extLst>
          </p:cNvPr>
          <p:cNvSpPr txBox="1"/>
          <p:nvPr/>
        </p:nvSpPr>
        <p:spPr>
          <a:xfrm>
            <a:off x="6140189" y="3429000"/>
            <a:ext cx="1182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77"/>
              </a:rPr>
              <a:t>Payload</a:t>
            </a:r>
          </a:p>
        </p:txBody>
      </p:sp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8DA7EC20-4FC2-AE40-B7C0-FB53505E5A18}"/>
              </a:ext>
            </a:extLst>
          </p:cNvPr>
          <p:cNvCxnSpPr>
            <a:cxnSpLocks/>
          </p:cNvCxnSpPr>
          <p:nvPr/>
        </p:nvCxnSpPr>
        <p:spPr>
          <a:xfrm flipH="1">
            <a:off x="4848101" y="3631295"/>
            <a:ext cx="1262271" cy="0"/>
          </a:xfrm>
          <a:prstGeom prst="line">
            <a:avLst/>
          </a:prstGeom>
          <a:ln w="12700">
            <a:solidFill>
              <a:srgbClr val="36544F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75184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komplexem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dirty="0"/>
              <a:t> Hook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1: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 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newState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80E4E1A-B3CA-9444-8684-076A566399DD}"/>
              </a:ext>
            </a:extLst>
          </p:cNvPr>
          <p:cNvSpPr txBox="1"/>
          <p:nvPr/>
        </p:nvSpPr>
        <p:spPr>
          <a:xfrm>
            <a:off x="342740" y="2096238"/>
            <a:ext cx="969872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apiReducer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oldState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switch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FETCH_START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329059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komplexem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dirty="0"/>
              <a:t> Hook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1: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 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newState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80E4E1A-B3CA-9444-8684-076A566399DD}"/>
              </a:ext>
            </a:extLst>
          </p:cNvPr>
          <p:cNvSpPr txBox="1"/>
          <p:nvPr/>
        </p:nvSpPr>
        <p:spPr>
          <a:xfrm>
            <a:off x="342740" y="2096238"/>
            <a:ext cx="969872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apiReducer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oldState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switch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FETCH_START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...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oldState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true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15369230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komplexem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dirty="0"/>
              <a:t> Hook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1: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 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newState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80E4E1A-B3CA-9444-8684-076A566399DD}"/>
              </a:ext>
            </a:extLst>
          </p:cNvPr>
          <p:cNvSpPr txBox="1"/>
          <p:nvPr/>
        </p:nvSpPr>
        <p:spPr>
          <a:xfrm>
            <a:off x="342740" y="2096238"/>
            <a:ext cx="969872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apiReducer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oldState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switch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FETCH_START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...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oldState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true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null };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LOAD_FAILED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.error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LOAD_FINISHED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action.response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default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throw</a:t>
            </a:r>
            <a:r>
              <a:rPr lang="de-DE" b="1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</a:t>
            </a:r>
            <a:r>
              <a:rPr lang="de-DE" b="1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Error("Invalid </a:t>
            </a:r>
            <a:r>
              <a:rPr lang="de-DE" b="1" dirty="0" err="1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b="1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!")</a:t>
            </a:r>
            <a:r>
              <a:rPr lang="de-DE" dirty="0">
                <a:solidFill>
                  <a:srgbClr val="C0000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8767946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komplexem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dirty="0"/>
              <a:t> Hook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2: Verwenden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42740" y="1813173"/>
            <a:ext cx="969872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apiReducer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 ...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apiReducer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React.useEffect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{ type: "FETCH_START" });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response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{type: "LOAD_FINISHED",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response</a:t>
            </a:r>
            <a:r>
              <a:rPr lang="de-DE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}, []);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66920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komplexem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Konsequenzen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 Standard-JavaScript-Funktion, d.h. gut test- und wiederverwendbar, nicht React-spezifisch</a:t>
            </a:r>
          </a:p>
          <a:p>
            <a:r>
              <a:rPr lang="de-DE" b="0" dirty="0">
                <a:solidFill>
                  <a:srgbClr val="36544F"/>
                </a:solidFill>
              </a:rPr>
              <a:t>Komplette Logik zur Behandlung des Zustandes an einer zentralen Stelle</a:t>
            </a:r>
          </a:p>
          <a:p>
            <a:r>
              <a:rPr lang="de-DE" b="0" dirty="0">
                <a:solidFill>
                  <a:srgbClr val="36544F"/>
                </a:solidFill>
              </a:rPr>
              <a:t>Bei späterer Migration nach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können sie weiterverwendet werden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 von Actions Code-intensiv</a:t>
            </a:r>
          </a:p>
          <a:p>
            <a:r>
              <a:rPr lang="de-DE" b="0" dirty="0">
                <a:solidFill>
                  <a:srgbClr val="36544F"/>
                </a:solidFill>
              </a:rPr>
              <a:t>Arbeiten mit </a:t>
            </a:r>
            <a:r>
              <a:rPr lang="de-DE" b="0" dirty="0" err="1">
                <a:solidFill>
                  <a:srgbClr val="36544F"/>
                </a:solidFill>
              </a:rPr>
              <a:t>immutable</a:t>
            </a:r>
            <a:r>
              <a:rPr lang="de-DE" b="0" dirty="0">
                <a:solidFill>
                  <a:srgbClr val="36544F"/>
                </a:solidFill>
              </a:rPr>
              <a:t> State anstrengend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26347495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komplexem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698726" cy="5329237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immer</a:t>
            </a:r>
            <a:r>
              <a:rPr lang="de-DE" b="0" dirty="0">
                <a:solidFill>
                  <a:srgbClr val="36544F"/>
                </a:solidFill>
              </a:rPr>
              <a:t> erlaubt </a:t>
            </a:r>
            <a:r>
              <a:rPr lang="de-DE" b="0" dirty="0" err="1">
                <a:solidFill>
                  <a:srgbClr val="36544F"/>
                </a:solidFill>
              </a:rPr>
              <a:t>mutable</a:t>
            </a:r>
            <a:r>
              <a:rPr lang="de-DE" b="0" dirty="0">
                <a:solidFill>
                  <a:srgbClr val="36544F"/>
                </a:solidFill>
              </a:rPr>
              <a:t> Code zu schreiben, der "normal" aussieht</a:t>
            </a:r>
          </a:p>
          <a:p>
            <a:pPr marL="0" indent="0">
              <a:buNone/>
            </a:pPr>
            <a:r>
              <a:rPr lang="de-DE" sz="1600" b="0" dirty="0">
                <a:solidFill>
                  <a:srgbClr val="36544F"/>
                </a:solidFill>
              </a:rPr>
              <a:t>https://</a:t>
            </a:r>
            <a:r>
              <a:rPr lang="de-DE" sz="1600" b="0" dirty="0" err="1">
                <a:solidFill>
                  <a:srgbClr val="36544F"/>
                </a:solidFill>
              </a:rPr>
              <a:t>immerjs.github.io</a:t>
            </a:r>
            <a:r>
              <a:rPr lang="de-DE" sz="1600" b="0" dirty="0">
                <a:solidFill>
                  <a:srgbClr val="36544F"/>
                </a:solidFill>
              </a:rPr>
              <a:t>/immer/</a:t>
            </a:r>
            <a:r>
              <a:rPr lang="de-DE" sz="1600" b="0" dirty="0" err="1">
                <a:solidFill>
                  <a:srgbClr val="36544F"/>
                </a:solidFill>
              </a:rPr>
              <a:t>docs</a:t>
            </a:r>
            <a:r>
              <a:rPr lang="de-DE" sz="1600" b="0" dirty="0">
                <a:solidFill>
                  <a:srgbClr val="36544F"/>
                </a:solidFill>
              </a:rPr>
              <a:t>/</a:t>
            </a:r>
            <a:r>
              <a:rPr lang="de-DE" sz="1600" b="0" dirty="0" err="1">
                <a:solidFill>
                  <a:srgbClr val="36544F"/>
                </a:solidFill>
              </a:rPr>
              <a:t>introduction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C6C7E725-344E-064C-9BAF-E65FC94444D5}"/>
              </a:ext>
            </a:extLst>
          </p:cNvPr>
          <p:cNvSpPr/>
          <p:nvPr/>
        </p:nvSpPr>
        <p:spPr>
          <a:xfrm>
            <a:off x="1181745" y="2215053"/>
            <a:ext cx="668751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Immer (German </a:t>
            </a:r>
            <a:r>
              <a:rPr lang="de-DE" i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for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: </a:t>
            </a:r>
            <a:r>
              <a:rPr lang="de-DE" i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always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) </a:t>
            </a:r>
            <a:r>
              <a:rPr lang="de-DE" i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is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 a </a:t>
            </a:r>
            <a:r>
              <a:rPr lang="de-DE" i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tiny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package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that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allows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you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to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work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with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immutable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state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 in a </a:t>
            </a:r>
            <a:r>
              <a:rPr lang="de-DE" i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more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convenient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way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. </a:t>
            </a:r>
            <a:r>
              <a:rPr lang="de-DE" i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It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is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based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 on </a:t>
            </a:r>
            <a:r>
              <a:rPr lang="de-DE" i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the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copy-on-write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mechanism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F2061E8-E38A-B84D-BDFB-9DFAC89DA9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6067" y="3719617"/>
            <a:ext cx="5718875" cy="2222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548327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698726" cy="5329237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Beispiel: immer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Funktioniert überall, wo mit Objekten gearbeitet wird (State,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, ...)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42740" y="1813173"/>
            <a:ext cx="969872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ES6: Anpassen eines Objektes in einer Liste an einem Objekt...</a:t>
            </a: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handleMailChange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contactId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newMail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setUser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...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contacts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user.contacts.map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(c =&gt;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c.id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===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contactId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? { ...c, mail: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newMail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: c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)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});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353308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3177517" y="682094"/>
            <a:ext cx="3550972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66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Custom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-2" y="2305413"/>
            <a:ext cx="9905999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6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Hooks</a:t>
            </a:r>
            <a:endParaRPr lang="de-DE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A0C8FF9E-36DF-2C4C-8DC2-3D2A184D2C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Ziel: (Infrastruktur-)Code wiederverwenden</a:t>
            </a:r>
          </a:p>
        </p:txBody>
      </p:sp>
    </p:spTree>
    <p:extLst>
      <p:ext uri="{BB962C8B-B14F-4D97-AF65-F5344CB8AC3E}">
        <p14:creationId xmlns:p14="http://schemas.microsoft.com/office/powerpoint/2010/main" val="50218009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698726" cy="5329237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Beispiel: immer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Funktioniert überall, wo mit Objekten gearbeitet wird (State,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, ...)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42740" y="1813173"/>
            <a:ext cx="9698727" cy="492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produce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"immer";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ES6: Anpassen eines Objektes in einer Liste an einem Objekt...</a:t>
            </a: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handleMailChange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contactId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newMail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setUser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...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contacts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user.contacts.map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(c =&gt;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c.id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===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contactId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? { ...c, mail: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newMail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: c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)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});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immer</a:t>
            </a: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handleMailChange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contactId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newMail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setUser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6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produce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draft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ix = 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draft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.contacts.findIndex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(c =&gt;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c.id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===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contactId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draft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.contacts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[ix].type =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newType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}))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   </a:t>
            </a:r>
          </a:p>
        </p:txBody>
      </p:sp>
    </p:spTree>
    <p:extLst>
      <p:ext uri="{BB962C8B-B14F-4D97-AF65-F5344CB8AC3E}">
        <p14:creationId xmlns:p14="http://schemas.microsoft.com/office/powerpoint/2010/main" val="92577502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Ziel: Zusammenspiel von Komponenten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1584937" y="2402185"/>
            <a:ext cx="6736139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66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Daten</a:t>
            </a:r>
            <a:endParaRPr lang="de-DE" sz="2800" b="1" dirty="0"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0" y="1301806"/>
            <a:ext cx="990599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000" b="1" dirty="0">
                <a:solidFill>
                  <a:srgbClr val="FB8E20"/>
                </a:solidFill>
                <a:latin typeface="Source Sans Pro" panose="020B0503030403020204" pitchFamily="34" charset="77"/>
              </a:rPr>
              <a:t>Globale </a:t>
            </a:r>
            <a:endParaRPr lang="de-DE" b="1" dirty="0">
              <a:solidFill>
                <a:srgbClr val="FB8E20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92532087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67061D7-19F5-A749-8CB6-58638EFFB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 Daten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A6B7E5C-605C-7E4A-9FD7-FA86AF00BDB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Globale Daten: Durchreichen von Properties ("Klassiker")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62B9053B-B055-AF40-9402-60F67683D49C}"/>
              </a:ext>
            </a:extLst>
          </p:cNvPr>
          <p:cNvSpPr/>
          <p:nvPr/>
        </p:nvSpPr>
        <p:spPr>
          <a:xfrm>
            <a:off x="916057" y="2565304"/>
            <a:ext cx="855593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3FD92397-5609-7C45-A702-DF1F3D8298E7}"/>
              </a:ext>
            </a:extLst>
          </p:cNvPr>
          <p:cNvSpPr/>
          <p:nvPr/>
        </p:nvSpPr>
        <p:spPr>
          <a:xfrm>
            <a:off x="859692" y="2043230"/>
            <a:ext cx="2500923" cy="526368"/>
          </a:xfrm>
          <a:prstGeom prst="rect">
            <a:avLst/>
          </a:prstGeom>
          <a:noFill/>
          <a:ln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Komponente mit State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E1C07E25-1182-C24B-89C0-CD7971607ED0}"/>
              </a:ext>
            </a:extLst>
          </p:cNvPr>
          <p:cNvSpPr/>
          <p:nvPr/>
        </p:nvSpPr>
        <p:spPr>
          <a:xfrm>
            <a:off x="859691" y="3130677"/>
            <a:ext cx="2500923" cy="526368"/>
          </a:xfrm>
          <a:prstGeom prst="rect">
            <a:avLst/>
          </a:prstGeom>
          <a:noFill/>
          <a:ln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Komponente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D7296CC7-F152-9848-B7F3-CB05CF2CBAF8}"/>
              </a:ext>
            </a:extLst>
          </p:cNvPr>
          <p:cNvSpPr/>
          <p:nvPr/>
        </p:nvSpPr>
        <p:spPr>
          <a:xfrm>
            <a:off x="859690" y="4218124"/>
            <a:ext cx="2500923" cy="526368"/>
          </a:xfrm>
          <a:prstGeom prst="rect">
            <a:avLst/>
          </a:prstGeom>
          <a:noFill/>
          <a:ln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Komponente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6DDE66A-8624-A143-B258-6E599F21BE18}"/>
              </a:ext>
            </a:extLst>
          </p:cNvPr>
          <p:cNvSpPr/>
          <p:nvPr/>
        </p:nvSpPr>
        <p:spPr>
          <a:xfrm>
            <a:off x="859689" y="5305572"/>
            <a:ext cx="2500923" cy="526368"/>
          </a:xfrm>
          <a:prstGeom prst="rect">
            <a:avLst/>
          </a:prstGeom>
          <a:noFill/>
          <a:ln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Komponente</a:t>
            </a:r>
          </a:p>
        </p:txBody>
      </p: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7F48FDB9-A1DE-5544-A77E-0B04BB798405}"/>
              </a:ext>
            </a:extLst>
          </p:cNvPr>
          <p:cNvCxnSpPr>
            <a:stCxn id="5" idx="2"/>
            <a:endCxn id="6" idx="0"/>
          </p:cNvCxnSpPr>
          <p:nvPr/>
        </p:nvCxnSpPr>
        <p:spPr>
          <a:xfrm flipH="1">
            <a:off x="2110153" y="2569598"/>
            <a:ext cx="1" cy="561079"/>
          </a:xfrm>
          <a:prstGeom prst="straightConnector1">
            <a:avLst/>
          </a:prstGeom>
          <a:ln w="28575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A2F00F70-10E7-0F40-99E9-ECBE2C0A50A5}"/>
              </a:ext>
            </a:extLst>
          </p:cNvPr>
          <p:cNvCxnSpPr/>
          <p:nvPr/>
        </p:nvCxnSpPr>
        <p:spPr>
          <a:xfrm flipH="1">
            <a:off x="2110150" y="3660133"/>
            <a:ext cx="1" cy="561079"/>
          </a:xfrm>
          <a:prstGeom prst="straightConnector1">
            <a:avLst/>
          </a:prstGeom>
          <a:ln w="28575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94E26634-2D7C-E849-A02C-3D62BCD587E6}"/>
              </a:ext>
            </a:extLst>
          </p:cNvPr>
          <p:cNvCxnSpPr/>
          <p:nvPr/>
        </p:nvCxnSpPr>
        <p:spPr>
          <a:xfrm flipH="1">
            <a:off x="2110149" y="4746047"/>
            <a:ext cx="1" cy="561079"/>
          </a:xfrm>
          <a:prstGeom prst="straightConnector1">
            <a:avLst/>
          </a:prstGeom>
          <a:ln w="28575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Abgerundetes Rechteck 12">
            <a:extLst>
              <a:ext uri="{FF2B5EF4-FFF2-40B4-BE49-F238E27FC236}">
                <a16:creationId xmlns:a16="http://schemas.microsoft.com/office/drawing/2014/main" id="{22838AB7-37D5-5644-9A41-9D127AB11C45}"/>
              </a:ext>
            </a:extLst>
          </p:cNvPr>
          <p:cNvSpPr/>
          <p:nvPr/>
        </p:nvSpPr>
        <p:spPr>
          <a:xfrm>
            <a:off x="2166519" y="2753944"/>
            <a:ext cx="687754" cy="192386"/>
          </a:xfrm>
          <a:prstGeom prst="roundRect">
            <a:avLst/>
          </a:prstGeom>
          <a:solidFill>
            <a:srgbClr val="1778B8"/>
          </a:solidFill>
          <a:ln>
            <a:solidFill>
              <a:srgbClr val="1778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err="1">
                <a:solidFill>
                  <a:srgbClr val="D4EBE9"/>
                </a:solidFill>
                <a:latin typeface="Source Sans Pro" panose="020B0503030403020204" pitchFamily="34" charset="0"/>
              </a:rPr>
              <a:t>props</a:t>
            </a:r>
            <a:endParaRPr lang="de-DE" dirty="0">
              <a:solidFill>
                <a:srgbClr val="D4EBE9"/>
              </a:solidFill>
              <a:latin typeface="Source Sans Pro" panose="020B0503030403020204" pitchFamily="34" charset="0"/>
            </a:endParaRPr>
          </a:p>
        </p:txBody>
      </p:sp>
      <p:sp>
        <p:nvSpPr>
          <p:cNvPr id="14" name="Abgerundetes Rechteck 13">
            <a:extLst>
              <a:ext uri="{FF2B5EF4-FFF2-40B4-BE49-F238E27FC236}">
                <a16:creationId xmlns:a16="http://schemas.microsoft.com/office/drawing/2014/main" id="{C7476034-CF6D-6B43-AE1C-B11A9BB573AC}"/>
              </a:ext>
            </a:extLst>
          </p:cNvPr>
          <p:cNvSpPr/>
          <p:nvPr/>
        </p:nvSpPr>
        <p:spPr>
          <a:xfrm>
            <a:off x="2166519" y="3852072"/>
            <a:ext cx="687754" cy="192386"/>
          </a:xfrm>
          <a:prstGeom prst="roundRect">
            <a:avLst/>
          </a:prstGeom>
          <a:solidFill>
            <a:srgbClr val="1778B8"/>
          </a:solidFill>
          <a:ln>
            <a:solidFill>
              <a:srgbClr val="1778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err="1">
                <a:solidFill>
                  <a:srgbClr val="D4EBE9"/>
                </a:solidFill>
                <a:latin typeface="Source Sans Pro" panose="020B0503030403020204" pitchFamily="34" charset="0"/>
              </a:rPr>
              <a:t>props</a:t>
            </a:r>
            <a:endParaRPr lang="de-DE" dirty="0">
              <a:solidFill>
                <a:srgbClr val="D4EBE9"/>
              </a:solidFill>
              <a:latin typeface="Source Sans Pro" panose="020B0503030403020204" pitchFamily="34" charset="0"/>
            </a:endParaRPr>
          </a:p>
        </p:txBody>
      </p:sp>
      <p:sp>
        <p:nvSpPr>
          <p:cNvPr id="15" name="Abgerundetes Rechteck 14">
            <a:extLst>
              <a:ext uri="{FF2B5EF4-FFF2-40B4-BE49-F238E27FC236}">
                <a16:creationId xmlns:a16="http://schemas.microsoft.com/office/drawing/2014/main" id="{E12BAD49-44EF-8347-A0C5-E643CB1528BA}"/>
              </a:ext>
            </a:extLst>
          </p:cNvPr>
          <p:cNvSpPr/>
          <p:nvPr/>
        </p:nvSpPr>
        <p:spPr>
          <a:xfrm>
            <a:off x="2169834" y="4950789"/>
            <a:ext cx="687754" cy="192386"/>
          </a:xfrm>
          <a:prstGeom prst="roundRect">
            <a:avLst/>
          </a:prstGeom>
          <a:solidFill>
            <a:srgbClr val="1778B8"/>
          </a:solidFill>
          <a:ln>
            <a:solidFill>
              <a:srgbClr val="1778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err="1">
                <a:solidFill>
                  <a:srgbClr val="D4EBE9"/>
                </a:solidFill>
                <a:latin typeface="Source Sans Pro" panose="020B0503030403020204" pitchFamily="34" charset="0"/>
              </a:rPr>
              <a:t>props</a:t>
            </a:r>
            <a:endParaRPr lang="de-DE" dirty="0">
              <a:solidFill>
                <a:srgbClr val="D4EBE9"/>
              </a:solidFill>
              <a:latin typeface="Source Sans Pro" panose="020B0503030403020204" pitchFamily="34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75B827E-32B7-3D4D-A531-E422E6BFB523}"/>
              </a:ext>
            </a:extLst>
          </p:cNvPr>
          <p:cNvSpPr/>
          <p:nvPr/>
        </p:nvSpPr>
        <p:spPr>
          <a:xfrm>
            <a:off x="589805" y="6023860"/>
            <a:ext cx="551625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36544F"/>
                </a:solidFill>
                <a:latin typeface="Source Sans Pro" panose="020B0503030403020204" pitchFamily="34" charset="0"/>
              </a:rPr>
              <a:t>Klassisch: State und </a:t>
            </a:r>
            <a:r>
              <a:rPr lang="de-DE" sz="1400" b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Callbacks</a:t>
            </a:r>
            <a:r>
              <a:rPr lang="de-DE" sz="1400" b="1" dirty="0">
                <a:solidFill>
                  <a:srgbClr val="36544F"/>
                </a:solidFill>
                <a:latin typeface="Source Sans Pro" panose="020B0503030403020204" pitchFamily="34" charset="0"/>
              </a:rPr>
              <a:t> werden per Properties durchgereicht</a:t>
            </a:r>
            <a:endParaRPr lang="de-DE" sz="1400" b="1" dirty="0">
              <a:latin typeface="Source Sans Pro" panose="020B0503030403020204" pitchFamily="34" charset="0"/>
            </a:endParaRP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4DF7460D-D845-674A-B342-9AA3771669BC}"/>
              </a:ext>
            </a:extLst>
          </p:cNvPr>
          <p:cNvSpPr/>
          <p:nvPr/>
        </p:nvSpPr>
        <p:spPr>
          <a:xfrm>
            <a:off x="3607047" y="1820952"/>
            <a:ext cx="293834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panose="020B0503030403020204" pitchFamily="34" charset="0"/>
              </a:rPr>
              <a:t>Zum Beispiel: </a:t>
            </a:r>
            <a:r>
              <a:rPr lang="de-DE" sz="1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Theme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1E178D1C-385D-C846-9CC9-FE921512BCAE}"/>
              </a:ext>
            </a:extLst>
          </p:cNvPr>
          <p:cNvCxnSpPr>
            <a:cxnSpLocks/>
          </p:cNvCxnSpPr>
          <p:nvPr/>
        </p:nvCxnSpPr>
        <p:spPr>
          <a:xfrm flipH="1">
            <a:off x="3360615" y="2115403"/>
            <a:ext cx="808776" cy="191011"/>
          </a:xfrm>
          <a:prstGeom prst="straightConnector1">
            <a:avLst/>
          </a:prstGeom>
          <a:ln w="12700">
            <a:solidFill>
              <a:srgbClr val="36544F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hteck 23">
            <a:extLst>
              <a:ext uri="{FF2B5EF4-FFF2-40B4-BE49-F238E27FC236}">
                <a16:creationId xmlns:a16="http://schemas.microsoft.com/office/drawing/2014/main" id="{CDA800AE-9894-BD4C-91DF-33848C010CCD}"/>
              </a:ext>
            </a:extLst>
          </p:cNvPr>
          <p:cNvSpPr/>
          <p:nvPr/>
        </p:nvSpPr>
        <p:spPr>
          <a:xfrm>
            <a:off x="3485857" y="4828598"/>
            <a:ext cx="293834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panose="020B0503030403020204" pitchFamily="34" charset="0"/>
              </a:rPr>
              <a:t>Zum Beispiel: Button,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Sans Pro" panose="020B0503030403020204" pitchFamily="34" charset="0"/>
              </a:rPr>
              <a:t>der das </a:t>
            </a:r>
            <a:r>
              <a:rPr lang="de-DE" sz="1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Theme</a:t>
            </a:r>
            <a:r>
              <a:rPr lang="de-DE" sz="1400" dirty="0">
                <a:solidFill>
                  <a:srgbClr val="36544F"/>
                </a:solidFill>
                <a:latin typeface="Source Sans Pro" panose="020B0503030403020204" pitchFamily="34" charset="0"/>
              </a:rPr>
              <a:t> benötigt</a:t>
            </a:r>
          </a:p>
        </p:txBody>
      </p: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FFD6C1B8-AB2C-CE43-A27E-FD160DB42071}"/>
              </a:ext>
            </a:extLst>
          </p:cNvPr>
          <p:cNvCxnSpPr>
            <a:cxnSpLocks/>
          </p:cNvCxnSpPr>
          <p:nvPr/>
        </p:nvCxnSpPr>
        <p:spPr>
          <a:xfrm flipH="1">
            <a:off x="3360615" y="5375478"/>
            <a:ext cx="808776" cy="191011"/>
          </a:xfrm>
          <a:prstGeom prst="straightConnector1">
            <a:avLst/>
          </a:prstGeom>
          <a:ln w="12700">
            <a:solidFill>
              <a:srgbClr val="36544F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568156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67061D7-19F5-A749-8CB6-58638EFFB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 Daten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A6B7E5C-605C-7E4A-9FD7-FA86AF00BDB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React </a:t>
            </a:r>
            <a:r>
              <a:rPr lang="de-DE" dirty="0" err="1"/>
              <a:t>Context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Stellt Werte innerhalb einer Komponentenhierarchie zur Verfügung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62B9053B-B055-AF40-9402-60F67683D49C}"/>
              </a:ext>
            </a:extLst>
          </p:cNvPr>
          <p:cNvSpPr/>
          <p:nvPr/>
        </p:nvSpPr>
        <p:spPr>
          <a:xfrm>
            <a:off x="916057" y="2565304"/>
            <a:ext cx="855593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3FD92397-5609-7C45-A702-DF1F3D8298E7}"/>
              </a:ext>
            </a:extLst>
          </p:cNvPr>
          <p:cNvSpPr/>
          <p:nvPr/>
        </p:nvSpPr>
        <p:spPr>
          <a:xfrm>
            <a:off x="859692" y="2043230"/>
            <a:ext cx="2500923" cy="526368"/>
          </a:xfrm>
          <a:prstGeom prst="rect">
            <a:avLst/>
          </a:prstGeom>
          <a:noFill/>
          <a:ln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Komponente mit State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E1C07E25-1182-C24B-89C0-CD7971607ED0}"/>
              </a:ext>
            </a:extLst>
          </p:cNvPr>
          <p:cNvSpPr/>
          <p:nvPr/>
        </p:nvSpPr>
        <p:spPr>
          <a:xfrm>
            <a:off x="859691" y="3130677"/>
            <a:ext cx="2500923" cy="526368"/>
          </a:xfrm>
          <a:prstGeom prst="rect">
            <a:avLst/>
          </a:prstGeom>
          <a:noFill/>
          <a:ln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Komponente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D7296CC7-F152-9848-B7F3-CB05CF2CBAF8}"/>
              </a:ext>
            </a:extLst>
          </p:cNvPr>
          <p:cNvSpPr/>
          <p:nvPr/>
        </p:nvSpPr>
        <p:spPr>
          <a:xfrm>
            <a:off x="859690" y="4218124"/>
            <a:ext cx="2500923" cy="526368"/>
          </a:xfrm>
          <a:prstGeom prst="rect">
            <a:avLst/>
          </a:prstGeom>
          <a:noFill/>
          <a:ln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Komponente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6DDE66A-8624-A143-B258-6E599F21BE18}"/>
              </a:ext>
            </a:extLst>
          </p:cNvPr>
          <p:cNvSpPr/>
          <p:nvPr/>
        </p:nvSpPr>
        <p:spPr>
          <a:xfrm>
            <a:off x="859689" y="5305572"/>
            <a:ext cx="2500923" cy="526368"/>
          </a:xfrm>
          <a:prstGeom prst="rect">
            <a:avLst/>
          </a:prstGeom>
          <a:noFill/>
          <a:ln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Komponente</a:t>
            </a:r>
          </a:p>
        </p:txBody>
      </p: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7F48FDB9-A1DE-5544-A77E-0B04BB798405}"/>
              </a:ext>
            </a:extLst>
          </p:cNvPr>
          <p:cNvCxnSpPr>
            <a:stCxn id="5" idx="2"/>
            <a:endCxn id="6" idx="0"/>
          </p:cNvCxnSpPr>
          <p:nvPr/>
        </p:nvCxnSpPr>
        <p:spPr>
          <a:xfrm flipH="1">
            <a:off x="2110153" y="2569598"/>
            <a:ext cx="1" cy="561079"/>
          </a:xfrm>
          <a:prstGeom prst="straightConnector1">
            <a:avLst/>
          </a:prstGeom>
          <a:ln w="28575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A2F00F70-10E7-0F40-99E9-ECBE2C0A50A5}"/>
              </a:ext>
            </a:extLst>
          </p:cNvPr>
          <p:cNvCxnSpPr/>
          <p:nvPr/>
        </p:nvCxnSpPr>
        <p:spPr>
          <a:xfrm flipH="1">
            <a:off x="2110150" y="3660133"/>
            <a:ext cx="1" cy="561079"/>
          </a:xfrm>
          <a:prstGeom prst="straightConnector1">
            <a:avLst/>
          </a:prstGeom>
          <a:ln w="28575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94E26634-2D7C-E849-A02C-3D62BCD587E6}"/>
              </a:ext>
            </a:extLst>
          </p:cNvPr>
          <p:cNvCxnSpPr/>
          <p:nvPr/>
        </p:nvCxnSpPr>
        <p:spPr>
          <a:xfrm flipH="1">
            <a:off x="2110149" y="4746047"/>
            <a:ext cx="1" cy="561079"/>
          </a:xfrm>
          <a:prstGeom prst="straightConnector1">
            <a:avLst/>
          </a:prstGeom>
          <a:ln w="28575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Abgerundetes Rechteck 12">
            <a:extLst>
              <a:ext uri="{FF2B5EF4-FFF2-40B4-BE49-F238E27FC236}">
                <a16:creationId xmlns:a16="http://schemas.microsoft.com/office/drawing/2014/main" id="{22838AB7-37D5-5644-9A41-9D127AB11C45}"/>
              </a:ext>
            </a:extLst>
          </p:cNvPr>
          <p:cNvSpPr/>
          <p:nvPr/>
        </p:nvSpPr>
        <p:spPr>
          <a:xfrm>
            <a:off x="2166519" y="2753944"/>
            <a:ext cx="687754" cy="192386"/>
          </a:xfrm>
          <a:prstGeom prst="roundRect">
            <a:avLst/>
          </a:prstGeom>
          <a:solidFill>
            <a:srgbClr val="1778B8"/>
          </a:solidFill>
          <a:ln>
            <a:solidFill>
              <a:srgbClr val="1778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err="1">
                <a:solidFill>
                  <a:srgbClr val="D4EBE9"/>
                </a:solidFill>
                <a:latin typeface="Source Sans Pro" panose="020B0503030403020204" pitchFamily="34" charset="0"/>
              </a:rPr>
              <a:t>props</a:t>
            </a:r>
            <a:endParaRPr lang="de-DE" dirty="0">
              <a:solidFill>
                <a:srgbClr val="D4EBE9"/>
              </a:solidFill>
              <a:latin typeface="Source Sans Pro" panose="020B0503030403020204" pitchFamily="34" charset="0"/>
            </a:endParaRPr>
          </a:p>
        </p:txBody>
      </p:sp>
      <p:sp>
        <p:nvSpPr>
          <p:cNvPr id="14" name="Abgerundetes Rechteck 13">
            <a:extLst>
              <a:ext uri="{FF2B5EF4-FFF2-40B4-BE49-F238E27FC236}">
                <a16:creationId xmlns:a16="http://schemas.microsoft.com/office/drawing/2014/main" id="{C7476034-CF6D-6B43-AE1C-B11A9BB573AC}"/>
              </a:ext>
            </a:extLst>
          </p:cNvPr>
          <p:cNvSpPr/>
          <p:nvPr/>
        </p:nvSpPr>
        <p:spPr>
          <a:xfrm>
            <a:off x="2166519" y="3852072"/>
            <a:ext cx="687754" cy="192386"/>
          </a:xfrm>
          <a:prstGeom prst="roundRect">
            <a:avLst/>
          </a:prstGeom>
          <a:solidFill>
            <a:srgbClr val="1778B8"/>
          </a:solidFill>
          <a:ln>
            <a:solidFill>
              <a:srgbClr val="1778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err="1">
                <a:solidFill>
                  <a:srgbClr val="D4EBE9"/>
                </a:solidFill>
                <a:latin typeface="Source Sans Pro" panose="020B0503030403020204" pitchFamily="34" charset="0"/>
              </a:rPr>
              <a:t>props</a:t>
            </a:r>
            <a:endParaRPr lang="de-DE" dirty="0">
              <a:solidFill>
                <a:srgbClr val="D4EBE9"/>
              </a:solidFill>
              <a:latin typeface="Source Sans Pro" panose="020B0503030403020204" pitchFamily="34" charset="0"/>
            </a:endParaRPr>
          </a:p>
        </p:txBody>
      </p:sp>
      <p:sp>
        <p:nvSpPr>
          <p:cNvPr id="15" name="Abgerundetes Rechteck 14">
            <a:extLst>
              <a:ext uri="{FF2B5EF4-FFF2-40B4-BE49-F238E27FC236}">
                <a16:creationId xmlns:a16="http://schemas.microsoft.com/office/drawing/2014/main" id="{E12BAD49-44EF-8347-A0C5-E643CB1528BA}"/>
              </a:ext>
            </a:extLst>
          </p:cNvPr>
          <p:cNvSpPr/>
          <p:nvPr/>
        </p:nvSpPr>
        <p:spPr>
          <a:xfrm>
            <a:off x="2169834" y="4950789"/>
            <a:ext cx="687754" cy="192386"/>
          </a:xfrm>
          <a:prstGeom prst="roundRect">
            <a:avLst/>
          </a:prstGeom>
          <a:solidFill>
            <a:srgbClr val="1778B8"/>
          </a:solidFill>
          <a:ln>
            <a:solidFill>
              <a:srgbClr val="1778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err="1">
                <a:solidFill>
                  <a:srgbClr val="D4EBE9"/>
                </a:solidFill>
                <a:latin typeface="Source Sans Pro" panose="020B0503030403020204" pitchFamily="34" charset="0"/>
              </a:rPr>
              <a:t>props</a:t>
            </a:r>
            <a:endParaRPr lang="de-DE" dirty="0">
              <a:solidFill>
                <a:srgbClr val="D4EBE9"/>
              </a:solidFill>
              <a:latin typeface="Source Sans Pro" panose="020B0503030403020204" pitchFamily="34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75B827E-32B7-3D4D-A531-E422E6BFB523}"/>
              </a:ext>
            </a:extLst>
          </p:cNvPr>
          <p:cNvSpPr/>
          <p:nvPr/>
        </p:nvSpPr>
        <p:spPr>
          <a:xfrm>
            <a:off x="589805" y="6023860"/>
            <a:ext cx="472757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36544F"/>
                </a:solidFill>
                <a:latin typeface="Source Sans Pro" panose="020B0503030403020204" pitchFamily="34" charset="0"/>
              </a:rPr>
              <a:t>State und </a:t>
            </a:r>
            <a:r>
              <a:rPr lang="de-DE" sz="1400" b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Callbacks</a:t>
            </a:r>
            <a:r>
              <a:rPr lang="de-DE" sz="1400" b="1" dirty="0">
                <a:solidFill>
                  <a:srgbClr val="36544F"/>
                </a:solidFill>
                <a:latin typeface="Source Sans Pro" panose="020B0503030403020204" pitchFamily="34" charset="0"/>
              </a:rPr>
              <a:t> werden per Properties durchgereicht</a:t>
            </a:r>
            <a:endParaRPr lang="de-DE" sz="1400" b="1" dirty="0">
              <a:latin typeface="Source Sans Pro" panose="020B0503030403020204" pitchFamily="34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641F053C-1467-3941-8CA8-1974A19D9CD0}"/>
              </a:ext>
            </a:extLst>
          </p:cNvPr>
          <p:cNvSpPr/>
          <p:nvPr/>
        </p:nvSpPr>
        <p:spPr>
          <a:xfrm>
            <a:off x="5653349" y="2043230"/>
            <a:ext cx="2500923" cy="526368"/>
          </a:xfrm>
          <a:prstGeom prst="rect">
            <a:avLst/>
          </a:prstGeom>
          <a:noFill/>
          <a:ln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Komponente mit State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0733FEE-8B7F-5B46-ADD4-FAFFC52D2EDB}"/>
              </a:ext>
            </a:extLst>
          </p:cNvPr>
          <p:cNvSpPr/>
          <p:nvPr/>
        </p:nvSpPr>
        <p:spPr>
          <a:xfrm>
            <a:off x="5653348" y="3130677"/>
            <a:ext cx="2500923" cy="526368"/>
          </a:xfrm>
          <a:prstGeom prst="rect">
            <a:avLst/>
          </a:prstGeom>
          <a:noFill/>
          <a:ln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Komponente</a:t>
            </a: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D8BAC7EC-C7B3-3B4B-9749-D80CAE5B95F8}"/>
              </a:ext>
            </a:extLst>
          </p:cNvPr>
          <p:cNvSpPr/>
          <p:nvPr/>
        </p:nvSpPr>
        <p:spPr>
          <a:xfrm>
            <a:off x="5653347" y="4218124"/>
            <a:ext cx="2500923" cy="526368"/>
          </a:xfrm>
          <a:prstGeom prst="rect">
            <a:avLst/>
          </a:prstGeom>
          <a:noFill/>
          <a:ln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Komponente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4EC8A4C9-B58B-DF4D-91A9-D30C450FD12A}"/>
              </a:ext>
            </a:extLst>
          </p:cNvPr>
          <p:cNvSpPr/>
          <p:nvPr/>
        </p:nvSpPr>
        <p:spPr>
          <a:xfrm>
            <a:off x="5653346" y="5305572"/>
            <a:ext cx="2500923" cy="526368"/>
          </a:xfrm>
          <a:prstGeom prst="rect">
            <a:avLst/>
          </a:prstGeom>
          <a:noFill/>
          <a:ln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Komponente</a:t>
            </a:r>
          </a:p>
        </p:txBody>
      </p: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58BC8D7B-FD7E-674B-B252-0AB68FDF9135}"/>
              </a:ext>
            </a:extLst>
          </p:cNvPr>
          <p:cNvCxnSpPr>
            <a:stCxn id="17" idx="2"/>
            <a:endCxn id="18" idx="0"/>
          </p:cNvCxnSpPr>
          <p:nvPr/>
        </p:nvCxnSpPr>
        <p:spPr>
          <a:xfrm flipH="1">
            <a:off x="6903810" y="2569598"/>
            <a:ext cx="1" cy="561079"/>
          </a:xfrm>
          <a:prstGeom prst="straightConnector1">
            <a:avLst/>
          </a:prstGeom>
          <a:ln w="28575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68813C56-5238-D94A-BE0B-12B534EBCD71}"/>
              </a:ext>
            </a:extLst>
          </p:cNvPr>
          <p:cNvCxnSpPr/>
          <p:nvPr/>
        </p:nvCxnSpPr>
        <p:spPr>
          <a:xfrm flipH="1">
            <a:off x="6903807" y="3660133"/>
            <a:ext cx="1" cy="561079"/>
          </a:xfrm>
          <a:prstGeom prst="straightConnector1">
            <a:avLst/>
          </a:prstGeom>
          <a:ln w="28575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91802482-2B0B-CA41-A4D3-EEFE6AB3F9EB}"/>
              </a:ext>
            </a:extLst>
          </p:cNvPr>
          <p:cNvCxnSpPr/>
          <p:nvPr/>
        </p:nvCxnSpPr>
        <p:spPr>
          <a:xfrm flipH="1">
            <a:off x="6903806" y="4746047"/>
            <a:ext cx="1" cy="561079"/>
          </a:xfrm>
          <a:prstGeom prst="straightConnector1">
            <a:avLst/>
          </a:prstGeom>
          <a:ln w="28575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Abgerundetes Rechteck 24">
            <a:extLst>
              <a:ext uri="{FF2B5EF4-FFF2-40B4-BE49-F238E27FC236}">
                <a16:creationId xmlns:a16="http://schemas.microsoft.com/office/drawing/2014/main" id="{45897CF5-73F4-9842-B1E0-F639591666CA}"/>
              </a:ext>
            </a:extLst>
          </p:cNvPr>
          <p:cNvSpPr/>
          <p:nvPr/>
        </p:nvSpPr>
        <p:spPr>
          <a:xfrm>
            <a:off x="7892075" y="1923267"/>
            <a:ext cx="921056" cy="192386"/>
          </a:xfrm>
          <a:prstGeom prst="roundRect">
            <a:avLst/>
          </a:prstGeom>
          <a:solidFill>
            <a:srgbClr val="1778B8"/>
          </a:solidFill>
          <a:ln>
            <a:solidFill>
              <a:srgbClr val="1778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err="1">
                <a:solidFill>
                  <a:srgbClr val="D4EBE9"/>
                </a:solidFill>
                <a:latin typeface="Source Sans Pro" panose="020B0503030403020204" pitchFamily="34" charset="0"/>
              </a:rPr>
              <a:t>provider</a:t>
            </a:r>
            <a:endParaRPr lang="de-DE" dirty="0">
              <a:solidFill>
                <a:srgbClr val="D4EBE9"/>
              </a:solidFill>
              <a:latin typeface="Source Sans Pro" panose="020B0503030403020204" pitchFamily="34" charset="0"/>
            </a:endParaRPr>
          </a:p>
        </p:txBody>
      </p:sp>
      <p:sp>
        <p:nvSpPr>
          <p:cNvPr id="26" name="Abgerundetes Rechteck 25">
            <a:extLst>
              <a:ext uri="{FF2B5EF4-FFF2-40B4-BE49-F238E27FC236}">
                <a16:creationId xmlns:a16="http://schemas.microsoft.com/office/drawing/2014/main" id="{6C2F421C-7813-CF4D-9030-71731BF6A4EB}"/>
              </a:ext>
            </a:extLst>
          </p:cNvPr>
          <p:cNvSpPr/>
          <p:nvPr/>
        </p:nvSpPr>
        <p:spPr>
          <a:xfrm>
            <a:off x="8037565" y="5205720"/>
            <a:ext cx="890969" cy="192386"/>
          </a:xfrm>
          <a:prstGeom prst="roundRect">
            <a:avLst/>
          </a:prstGeom>
          <a:solidFill>
            <a:srgbClr val="1778B8"/>
          </a:solidFill>
          <a:ln>
            <a:solidFill>
              <a:srgbClr val="1778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err="1">
                <a:solidFill>
                  <a:srgbClr val="D4EBE9"/>
                </a:solidFill>
                <a:latin typeface="Source Sans Pro" panose="020B0503030403020204" pitchFamily="34" charset="0"/>
              </a:rPr>
              <a:t>consumer</a:t>
            </a:r>
            <a:endParaRPr lang="de-DE" dirty="0">
              <a:solidFill>
                <a:srgbClr val="D4EBE9"/>
              </a:solidFill>
              <a:latin typeface="Source Sans Pro" panose="020B0503030403020204" pitchFamily="34" charset="0"/>
            </a:endParaRP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7BC63BD1-917C-6F42-9CEA-7D47C21F5EEE}"/>
              </a:ext>
            </a:extLst>
          </p:cNvPr>
          <p:cNvSpPr/>
          <p:nvPr/>
        </p:nvSpPr>
        <p:spPr>
          <a:xfrm>
            <a:off x="5563216" y="6007372"/>
            <a:ext cx="339868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36544F"/>
                </a:solidFill>
                <a:latin typeface="Source Sans Pro" panose="020B0503030403020204" pitchFamily="34" charset="0"/>
              </a:rPr>
              <a:t>State und </a:t>
            </a:r>
            <a:r>
              <a:rPr lang="de-DE" sz="1400" b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Callbacks</a:t>
            </a:r>
            <a:r>
              <a:rPr lang="de-DE" sz="1400" b="1" dirty="0">
                <a:solidFill>
                  <a:srgbClr val="36544F"/>
                </a:solidFill>
                <a:latin typeface="Source Sans Pro" panose="020B0503030403020204" pitchFamily="34" charset="0"/>
              </a:rPr>
              <a:t>  werden mit </a:t>
            </a:r>
            <a:r>
              <a:rPr lang="de-DE" sz="1400" b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Context</a:t>
            </a:r>
            <a:br>
              <a:rPr lang="de-DE" sz="1400" b="1" dirty="0">
                <a:solidFill>
                  <a:srgbClr val="36544F"/>
                </a:solidFill>
                <a:latin typeface="Source Sans Pro" panose="020B0503030403020204" pitchFamily="34" charset="0"/>
              </a:rPr>
            </a:br>
            <a:r>
              <a:rPr lang="de-DE" sz="1400" b="1" dirty="0">
                <a:solidFill>
                  <a:srgbClr val="36544F"/>
                </a:solidFill>
                <a:latin typeface="Source Sans Pro" panose="020B0503030403020204" pitchFamily="34" charset="0"/>
              </a:rPr>
              <a:t> bereitgestellt</a:t>
            </a:r>
            <a:endParaRPr lang="de-DE" sz="1400" b="1" dirty="0">
              <a:latin typeface="Source Sans Pro" panose="020B0503030403020204" pitchFamily="34" charset="0"/>
            </a:endParaRPr>
          </a:p>
        </p:txBody>
      </p: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96EB4F44-E35F-7544-909D-AD272454199C}"/>
              </a:ext>
            </a:extLst>
          </p:cNvPr>
          <p:cNvCxnSpPr>
            <a:cxnSpLocks/>
          </p:cNvCxnSpPr>
          <p:nvPr/>
        </p:nvCxnSpPr>
        <p:spPr>
          <a:xfrm flipH="1">
            <a:off x="8536890" y="2115769"/>
            <a:ext cx="1" cy="3089951"/>
          </a:xfrm>
          <a:prstGeom prst="straightConnector1">
            <a:avLst/>
          </a:prstGeom>
          <a:ln w="28575">
            <a:solidFill>
              <a:srgbClr val="36544F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hteck 28">
            <a:extLst>
              <a:ext uri="{FF2B5EF4-FFF2-40B4-BE49-F238E27FC236}">
                <a16:creationId xmlns:a16="http://schemas.microsoft.com/office/drawing/2014/main" id="{D465FE63-B305-724C-A59E-24B0BE859B38}"/>
              </a:ext>
            </a:extLst>
          </p:cNvPr>
          <p:cNvSpPr/>
          <p:nvPr/>
        </p:nvSpPr>
        <p:spPr>
          <a:xfrm>
            <a:off x="3607047" y="1820952"/>
            <a:ext cx="293834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panose="020B0503030403020204" pitchFamily="34" charset="0"/>
              </a:rPr>
              <a:t>Zum Beispiel: </a:t>
            </a:r>
            <a:r>
              <a:rPr lang="de-DE" sz="1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Theme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91D71DD6-8419-C849-9E36-94846D8CD638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4885899" y="2176818"/>
            <a:ext cx="767450" cy="129596"/>
          </a:xfrm>
          <a:prstGeom prst="straightConnector1">
            <a:avLst/>
          </a:prstGeom>
          <a:ln w="12700">
            <a:solidFill>
              <a:srgbClr val="36544F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hteck 30">
            <a:extLst>
              <a:ext uri="{FF2B5EF4-FFF2-40B4-BE49-F238E27FC236}">
                <a16:creationId xmlns:a16="http://schemas.microsoft.com/office/drawing/2014/main" id="{CDAA005C-50EC-864F-B3AF-8E0C072B564E}"/>
              </a:ext>
            </a:extLst>
          </p:cNvPr>
          <p:cNvSpPr/>
          <p:nvPr/>
        </p:nvSpPr>
        <p:spPr>
          <a:xfrm>
            <a:off x="3485857" y="4828598"/>
            <a:ext cx="293834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panose="020B0503030403020204" pitchFamily="34" charset="0"/>
              </a:rPr>
              <a:t>Zum Beispiel: Button,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Sans Pro" panose="020B0503030403020204" pitchFamily="34" charset="0"/>
              </a:rPr>
              <a:t>der das </a:t>
            </a:r>
            <a:r>
              <a:rPr lang="de-DE" sz="1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Theme</a:t>
            </a:r>
            <a:r>
              <a:rPr lang="de-DE" sz="1400" dirty="0">
                <a:solidFill>
                  <a:srgbClr val="36544F"/>
                </a:solidFill>
                <a:latin typeface="Source Sans Pro" panose="020B0503030403020204" pitchFamily="34" charset="0"/>
              </a:rPr>
              <a:t> benötigt</a:t>
            </a:r>
          </a:p>
        </p:txBody>
      </p:sp>
      <p:cxnSp>
        <p:nvCxnSpPr>
          <p:cNvPr id="32" name="Gerade Verbindung mit Pfeil 31">
            <a:extLst>
              <a:ext uri="{FF2B5EF4-FFF2-40B4-BE49-F238E27FC236}">
                <a16:creationId xmlns:a16="http://schemas.microsoft.com/office/drawing/2014/main" id="{62019316-1313-E64B-81EB-1CA617A72C88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4763069" y="5351818"/>
            <a:ext cx="890277" cy="216938"/>
          </a:xfrm>
          <a:prstGeom prst="straightConnector1">
            <a:avLst/>
          </a:prstGeom>
          <a:ln w="12700">
            <a:solidFill>
              <a:srgbClr val="36544F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482188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67061D7-19F5-A749-8CB6-58638EFFB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 Daten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A6B7E5C-605C-7E4A-9FD7-FA86AF00BDB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React </a:t>
            </a:r>
            <a:r>
              <a:rPr lang="de-DE" dirty="0" err="1"/>
              <a:t>Context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Muss nicht "ganz" global sein, auch mehrere </a:t>
            </a:r>
            <a:r>
              <a:rPr lang="de-DE" b="0" dirty="0" err="1">
                <a:solidFill>
                  <a:srgbClr val="36544F"/>
                </a:solidFill>
              </a:rPr>
              <a:t>Contexte</a:t>
            </a:r>
            <a:r>
              <a:rPr lang="de-DE" b="0" dirty="0">
                <a:solidFill>
                  <a:srgbClr val="36544F"/>
                </a:solidFill>
              </a:rPr>
              <a:t> sind möglich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62B9053B-B055-AF40-9402-60F67683D49C}"/>
              </a:ext>
            </a:extLst>
          </p:cNvPr>
          <p:cNvSpPr/>
          <p:nvPr/>
        </p:nvSpPr>
        <p:spPr>
          <a:xfrm>
            <a:off x="916057" y="2565304"/>
            <a:ext cx="855593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641F053C-1467-3941-8CA8-1974A19D9CD0}"/>
              </a:ext>
            </a:extLst>
          </p:cNvPr>
          <p:cNvSpPr/>
          <p:nvPr/>
        </p:nvSpPr>
        <p:spPr>
          <a:xfrm>
            <a:off x="5653349" y="2043230"/>
            <a:ext cx="2500923" cy="526368"/>
          </a:xfrm>
          <a:prstGeom prst="rect">
            <a:avLst/>
          </a:prstGeom>
          <a:noFill/>
          <a:ln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Komponente mit State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0733FEE-8B7F-5B46-ADD4-FAFFC52D2EDB}"/>
              </a:ext>
            </a:extLst>
          </p:cNvPr>
          <p:cNvSpPr/>
          <p:nvPr/>
        </p:nvSpPr>
        <p:spPr>
          <a:xfrm>
            <a:off x="5653348" y="3130677"/>
            <a:ext cx="2500923" cy="526368"/>
          </a:xfrm>
          <a:prstGeom prst="rect">
            <a:avLst/>
          </a:prstGeom>
          <a:noFill/>
          <a:ln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Komponente</a:t>
            </a: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D8BAC7EC-C7B3-3B4B-9749-D80CAE5B95F8}"/>
              </a:ext>
            </a:extLst>
          </p:cNvPr>
          <p:cNvSpPr/>
          <p:nvPr/>
        </p:nvSpPr>
        <p:spPr>
          <a:xfrm>
            <a:off x="5653347" y="4218124"/>
            <a:ext cx="2500923" cy="526368"/>
          </a:xfrm>
          <a:prstGeom prst="rect">
            <a:avLst/>
          </a:prstGeom>
          <a:noFill/>
          <a:ln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Komponente mit State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4EC8A4C9-B58B-DF4D-91A9-D30C450FD12A}"/>
              </a:ext>
            </a:extLst>
          </p:cNvPr>
          <p:cNvSpPr/>
          <p:nvPr/>
        </p:nvSpPr>
        <p:spPr>
          <a:xfrm>
            <a:off x="5653346" y="5305572"/>
            <a:ext cx="2500923" cy="526368"/>
          </a:xfrm>
          <a:prstGeom prst="rect">
            <a:avLst/>
          </a:prstGeom>
          <a:noFill/>
          <a:ln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Komponente</a:t>
            </a:r>
          </a:p>
        </p:txBody>
      </p: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58BC8D7B-FD7E-674B-B252-0AB68FDF9135}"/>
              </a:ext>
            </a:extLst>
          </p:cNvPr>
          <p:cNvCxnSpPr>
            <a:stCxn id="17" idx="2"/>
            <a:endCxn id="18" idx="0"/>
          </p:cNvCxnSpPr>
          <p:nvPr/>
        </p:nvCxnSpPr>
        <p:spPr>
          <a:xfrm flipH="1">
            <a:off x="6903810" y="2569598"/>
            <a:ext cx="1" cy="561079"/>
          </a:xfrm>
          <a:prstGeom prst="straightConnector1">
            <a:avLst/>
          </a:prstGeom>
          <a:ln w="28575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68813C56-5238-D94A-BE0B-12B534EBCD71}"/>
              </a:ext>
            </a:extLst>
          </p:cNvPr>
          <p:cNvCxnSpPr/>
          <p:nvPr/>
        </p:nvCxnSpPr>
        <p:spPr>
          <a:xfrm flipH="1">
            <a:off x="6903807" y="3660133"/>
            <a:ext cx="1" cy="561079"/>
          </a:xfrm>
          <a:prstGeom prst="straightConnector1">
            <a:avLst/>
          </a:prstGeom>
          <a:ln w="28575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91802482-2B0B-CA41-A4D3-EEFE6AB3F9EB}"/>
              </a:ext>
            </a:extLst>
          </p:cNvPr>
          <p:cNvCxnSpPr/>
          <p:nvPr/>
        </p:nvCxnSpPr>
        <p:spPr>
          <a:xfrm flipH="1">
            <a:off x="6903806" y="4746047"/>
            <a:ext cx="1" cy="561079"/>
          </a:xfrm>
          <a:prstGeom prst="straightConnector1">
            <a:avLst/>
          </a:prstGeom>
          <a:ln w="28575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Abgerundetes Rechteck 24">
            <a:extLst>
              <a:ext uri="{FF2B5EF4-FFF2-40B4-BE49-F238E27FC236}">
                <a16:creationId xmlns:a16="http://schemas.microsoft.com/office/drawing/2014/main" id="{45897CF5-73F4-9842-B1E0-F639591666CA}"/>
              </a:ext>
            </a:extLst>
          </p:cNvPr>
          <p:cNvSpPr/>
          <p:nvPr/>
        </p:nvSpPr>
        <p:spPr>
          <a:xfrm>
            <a:off x="7892074" y="1923267"/>
            <a:ext cx="1069825" cy="192386"/>
          </a:xfrm>
          <a:prstGeom prst="roundRect">
            <a:avLst/>
          </a:prstGeom>
          <a:solidFill>
            <a:srgbClr val="1778B8"/>
          </a:solidFill>
          <a:ln>
            <a:solidFill>
              <a:srgbClr val="1778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err="1">
                <a:solidFill>
                  <a:srgbClr val="D4EBE9"/>
                </a:solidFill>
                <a:latin typeface="Source Sans Pro" panose="020B0503030403020204" pitchFamily="34" charset="0"/>
              </a:rPr>
              <a:t>provider</a:t>
            </a:r>
            <a:endParaRPr lang="de-DE" dirty="0">
              <a:solidFill>
                <a:srgbClr val="D4EBE9"/>
              </a:solidFill>
              <a:latin typeface="Source Sans Pro" panose="020B0503030403020204" pitchFamily="34" charset="0"/>
            </a:endParaRPr>
          </a:p>
        </p:txBody>
      </p:sp>
      <p:sp>
        <p:nvSpPr>
          <p:cNvPr id="26" name="Abgerundetes Rechteck 25">
            <a:extLst>
              <a:ext uri="{FF2B5EF4-FFF2-40B4-BE49-F238E27FC236}">
                <a16:creationId xmlns:a16="http://schemas.microsoft.com/office/drawing/2014/main" id="{6C2F421C-7813-CF4D-9030-71731BF6A4EB}"/>
              </a:ext>
            </a:extLst>
          </p:cNvPr>
          <p:cNvSpPr/>
          <p:nvPr/>
        </p:nvSpPr>
        <p:spPr>
          <a:xfrm>
            <a:off x="8037565" y="5205720"/>
            <a:ext cx="890969" cy="192386"/>
          </a:xfrm>
          <a:prstGeom prst="roundRect">
            <a:avLst/>
          </a:prstGeom>
          <a:solidFill>
            <a:srgbClr val="1778B8"/>
          </a:solidFill>
          <a:ln>
            <a:solidFill>
              <a:srgbClr val="1778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err="1">
                <a:solidFill>
                  <a:srgbClr val="D4EBE9"/>
                </a:solidFill>
                <a:latin typeface="Source Sans Pro" panose="020B0503030403020204" pitchFamily="34" charset="0"/>
              </a:rPr>
              <a:t>consumer</a:t>
            </a:r>
            <a:endParaRPr lang="de-DE" dirty="0">
              <a:solidFill>
                <a:srgbClr val="D4EBE9"/>
              </a:solidFill>
              <a:latin typeface="Source Sans Pro" panose="020B0503030403020204" pitchFamily="34" charset="0"/>
            </a:endParaRP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7BC63BD1-917C-6F42-9CEA-7D47C21F5EEE}"/>
              </a:ext>
            </a:extLst>
          </p:cNvPr>
          <p:cNvSpPr/>
          <p:nvPr/>
        </p:nvSpPr>
        <p:spPr>
          <a:xfrm>
            <a:off x="5563216" y="6007372"/>
            <a:ext cx="339868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36544F"/>
                </a:solidFill>
                <a:latin typeface="Source Sans Pro" panose="020B0503030403020204" pitchFamily="34" charset="0"/>
              </a:rPr>
              <a:t>State und </a:t>
            </a:r>
            <a:r>
              <a:rPr lang="de-DE" sz="1400" b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Callbacks</a:t>
            </a:r>
            <a:r>
              <a:rPr lang="de-DE" sz="1400" b="1" dirty="0">
                <a:solidFill>
                  <a:srgbClr val="36544F"/>
                </a:solidFill>
                <a:latin typeface="Source Sans Pro" panose="020B0503030403020204" pitchFamily="34" charset="0"/>
              </a:rPr>
              <a:t>  werden mit </a:t>
            </a:r>
            <a:r>
              <a:rPr lang="de-DE" sz="1400" b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Context</a:t>
            </a:r>
            <a:br>
              <a:rPr lang="de-DE" sz="1400" b="1" dirty="0">
                <a:solidFill>
                  <a:srgbClr val="36544F"/>
                </a:solidFill>
                <a:latin typeface="Source Sans Pro" panose="020B0503030403020204" pitchFamily="34" charset="0"/>
              </a:rPr>
            </a:br>
            <a:r>
              <a:rPr lang="de-DE" sz="1400" b="1" dirty="0">
                <a:solidFill>
                  <a:srgbClr val="36544F"/>
                </a:solidFill>
                <a:latin typeface="Source Sans Pro" panose="020B0503030403020204" pitchFamily="34" charset="0"/>
              </a:rPr>
              <a:t> bereitgestellt</a:t>
            </a:r>
            <a:endParaRPr lang="de-DE" sz="1400" b="1" dirty="0">
              <a:latin typeface="Source Sans Pro" panose="020B0503030403020204" pitchFamily="34" charset="0"/>
            </a:endParaRPr>
          </a:p>
        </p:txBody>
      </p: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96EB4F44-E35F-7544-909D-AD272454199C}"/>
              </a:ext>
            </a:extLst>
          </p:cNvPr>
          <p:cNvCxnSpPr>
            <a:cxnSpLocks/>
          </p:cNvCxnSpPr>
          <p:nvPr/>
        </p:nvCxnSpPr>
        <p:spPr>
          <a:xfrm flipH="1">
            <a:off x="8878682" y="2115769"/>
            <a:ext cx="1" cy="3089951"/>
          </a:xfrm>
          <a:prstGeom prst="straightConnector1">
            <a:avLst/>
          </a:prstGeom>
          <a:ln w="28575">
            <a:solidFill>
              <a:srgbClr val="36544F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hteck 30">
            <a:extLst>
              <a:ext uri="{FF2B5EF4-FFF2-40B4-BE49-F238E27FC236}">
                <a16:creationId xmlns:a16="http://schemas.microsoft.com/office/drawing/2014/main" id="{CDAA005C-50EC-864F-B3AF-8E0C072B564E}"/>
              </a:ext>
            </a:extLst>
          </p:cNvPr>
          <p:cNvSpPr/>
          <p:nvPr/>
        </p:nvSpPr>
        <p:spPr>
          <a:xfrm>
            <a:off x="3485857" y="4828598"/>
            <a:ext cx="293834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panose="020B0503030403020204" pitchFamily="34" charset="0"/>
              </a:rPr>
              <a:t>Zum Beispiel: Input-Feld,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Sans Pro" panose="020B0503030403020204" pitchFamily="34" charset="0"/>
              </a:rPr>
              <a:t>das Wert aus Formular benötigt</a:t>
            </a:r>
          </a:p>
        </p:txBody>
      </p:sp>
      <p:cxnSp>
        <p:nvCxnSpPr>
          <p:cNvPr id="32" name="Gerade Verbindung mit Pfeil 31">
            <a:extLst>
              <a:ext uri="{FF2B5EF4-FFF2-40B4-BE49-F238E27FC236}">
                <a16:creationId xmlns:a16="http://schemas.microsoft.com/office/drawing/2014/main" id="{62019316-1313-E64B-81EB-1CA617A72C88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4763069" y="5351818"/>
            <a:ext cx="890277" cy="216938"/>
          </a:xfrm>
          <a:prstGeom prst="straightConnector1">
            <a:avLst/>
          </a:prstGeom>
          <a:ln w="12700">
            <a:solidFill>
              <a:srgbClr val="36544F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hteck 32">
            <a:extLst>
              <a:ext uri="{FF2B5EF4-FFF2-40B4-BE49-F238E27FC236}">
                <a16:creationId xmlns:a16="http://schemas.microsoft.com/office/drawing/2014/main" id="{5A971953-EFC8-2740-AC4E-49423AC7CDD5}"/>
              </a:ext>
            </a:extLst>
          </p:cNvPr>
          <p:cNvSpPr/>
          <p:nvPr/>
        </p:nvSpPr>
        <p:spPr>
          <a:xfrm>
            <a:off x="2683982" y="3982883"/>
            <a:ext cx="293834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Zum Beispiel: </a:t>
            </a:r>
            <a:r>
              <a:rPr lang="de-DE" b="1" dirty="0">
                <a:solidFill>
                  <a:srgbClr val="FB8E20"/>
                </a:solidFill>
                <a:latin typeface="Source Sans Pro" panose="020B0503030403020204" pitchFamily="34" charset="0"/>
              </a:rPr>
              <a:t>Formular</a:t>
            </a:r>
          </a:p>
        </p:txBody>
      </p:sp>
      <p:cxnSp>
        <p:nvCxnSpPr>
          <p:cNvPr id="34" name="Gerade Verbindung mit Pfeil 33">
            <a:extLst>
              <a:ext uri="{FF2B5EF4-FFF2-40B4-BE49-F238E27FC236}">
                <a16:creationId xmlns:a16="http://schemas.microsoft.com/office/drawing/2014/main" id="{752BBB11-6389-1C4F-801C-2474F0CFEC9B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4829230" y="4309360"/>
            <a:ext cx="824117" cy="171948"/>
          </a:xfrm>
          <a:prstGeom prst="straightConnector1">
            <a:avLst/>
          </a:prstGeom>
          <a:ln w="12700">
            <a:solidFill>
              <a:srgbClr val="36544F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Abgerundetes Rechteck 34">
            <a:extLst>
              <a:ext uri="{FF2B5EF4-FFF2-40B4-BE49-F238E27FC236}">
                <a16:creationId xmlns:a16="http://schemas.microsoft.com/office/drawing/2014/main" id="{91E1104D-FE97-1744-A5CC-D705450DAA08}"/>
              </a:ext>
            </a:extLst>
          </p:cNvPr>
          <p:cNvSpPr/>
          <p:nvPr/>
        </p:nvSpPr>
        <p:spPr>
          <a:xfrm>
            <a:off x="7895576" y="4116974"/>
            <a:ext cx="921056" cy="192386"/>
          </a:xfrm>
          <a:prstGeom prst="roundRect">
            <a:avLst/>
          </a:prstGeom>
          <a:solidFill>
            <a:srgbClr val="FB8E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err="1">
                <a:solidFill>
                  <a:srgbClr val="D4EBE9"/>
                </a:solidFill>
                <a:latin typeface="Source Sans Pro" panose="020B0503030403020204" pitchFamily="34" charset="0"/>
              </a:rPr>
              <a:t>provider</a:t>
            </a:r>
            <a:endParaRPr lang="de-DE" dirty="0">
              <a:solidFill>
                <a:srgbClr val="D4EBE9"/>
              </a:solidFill>
              <a:latin typeface="Source Sans Pro" panose="020B0503030403020204" pitchFamily="34" charset="0"/>
            </a:endParaRPr>
          </a:p>
        </p:txBody>
      </p:sp>
      <p:cxnSp>
        <p:nvCxnSpPr>
          <p:cNvPr id="36" name="Gerade Verbindung mit Pfeil 35">
            <a:extLst>
              <a:ext uri="{FF2B5EF4-FFF2-40B4-BE49-F238E27FC236}">
                <a16:creationId xmlns:a16="http://schemas.microsoft.com/office/drawing/2014/main" id="{60535F52-C82B-A74D-BAC8-934CC2259158}"/>
              </a:ext>
            </a:extLst>
          </p:cNvPr>
          <p:cNvCxnSpPr>
            <a:cxnSpLocks/>
          </p:cNvCxnSpPr>
          <p:nvPr/>
        </p:nvCxnSpPr>
        <p:spPr>
          <a:xfrm>
            <a:off x="8355093" y="4309360"/>
            <a:ext cx="0" cy="896360"/>
          </a:xfrm>
          <a:prstGeom prst="straightConnector1">
            <a:avLst/>
          </a:prstGeom>
          <a:ln w="28575">
            <a:solidFill>
              <a:srgbClr val="36544F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64420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 Daten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Form-Komponente</a:t>
            </a: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A6E0148-3750-D34F-AB1F-D3A8B35C96B5}"/>
              </a:ext>
            </a:extLst>
          </p:cNvPr>
          <p:cNvSpPr txBox="1"/>
          <p:nvPr/>
        </p:nvSpPr>
        <p:spPr>
          <a:xfrm>
            <a:off x="385073" y="2105519"/>
            <a:ext cx="952092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{</a:t>
            </a: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(&lt;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6FC2383B-297A-D24B-A872-3ED06266F4FD}"/>
              </a:ext>
            </a:extLst>
          </p:cNvPr>
          <p:cNvSpPr/>
          <p:nvPr/>
        </p:nvSpPr>
        <p:spPr>
          <a:xfrm>
            <a:off x="6206819" y="2706281"/>
            <a:ext cx="293834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36544F"/>
                </a:solidFill>
                <a:latin typeface="Source Sans Pro" panose="020B0503030403020204" pitchFamily="34" charset="0"/>
              </a:rPr>
              <a:t>Hält Zustand aller Felder, </a:t>
            </a:r>
          </a:p>
          <a:p>
            <a:r>
              <a:rPr lang="de-DE" b="1" dirty="0">
                <a:solidFill>
                  <a:srgbClr val="36544F"/>
                </a:solidFill>
                <a:latin typeface="Source Sans Pro" panose="020B0503030403020204" pitchFamily="34" charset="0"/>
              </a:rPr>
              <a:t>Validierungen, Feedback, etc.</a:t>
            </a: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EC08C188-6B8E-7A4F-BA60-32911A40DDD6}"/>
              </a:ext>
            </a:extLst>
          </p:cNvPr>
          <p:cNvCxnSpPr>
            <a:cxnSpLocks/>
          </p:cNvCxnSpPr>
          <p:nvPr/>
        </p:nvCxnSpPr>
        <p:spPr>
          <a:xfrm flipH="1">
            <a:off x="2695492" y="3029447"/>
            <a:ext cx="3419061" cy="343894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570899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 Daten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Form-Komponente</a:t>
            </a: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A6E0148-3750-D34F-AB1F-D3A8B35C96B5}"/>
              </a:ext>
            </a:extLst>
          </p:cNvPr>
          <p:cNvSpPr txBox="1"/>
          <p:nvPr/>
        </p:nvSpPr>
        <p:spPr>
          <a:xfrm>
            <a:off x="385073" y="2105519"/>
            <a:ext cx="952092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{</a:t>
            </a: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(&lt;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TextField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TextField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SubmitButton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onSubmit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onLogin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form.user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,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form.password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}&gt;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Login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SubmitButton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6FC2383B-297A-D24B-A872-3ED06266F4FD}"/>
              </a:ext>
            </a:extLst>
          </p:cNvPr>
          <p:cNvSpPr/>
          <p:nvPr/>
        </p:nvSpPr>
        <p:spPr>
          <a:xfrm>
            <a:off x="6206819" y="2706281"/>
            <a:ext cx="293834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36544F"/>
                </a:solidFill>
                <a:latin typeface="Source Sans Pro" panose="020B0503030403020204" pitchFamily="34" charset="0"/>
              </a:rPr>
              <a:t>Minimales API für die Elemente in der Form</a:t>
            </a: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EC08C188-6B8E-7A4F-BA60-32911A40DDD6}"/>
              </a:ext>
            </a:extLst>
          </p:cNvPr>
          <p:cNvCxnSpPr>
            <a:cxnSpLocks/>
          </p:cNvCxnSpPr>
          <p:nvPr/>
        </p:nvCxnSpPr>
        <p:spPr>
          <a:xfrm flipH="1">
            <a:off x="4517410" y="3029803"/>
            <a:ext cx="1749544" cy="600501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95ACD43C-0BA7-D949-A981-83205ABA4B27}"/>
              </a:ext>
            </a:extLst>
          </p:cNvPr>
          <p:cNvCxnSpPr>
            <a:cxnSpLocks/>
          </p:cNvCxnSpPr>
          <p:nvPr/>
        </p:nvCxnSpPr>
        <p:spPr>
          <a:xfrm flipH="1">
            <a:off x="5595582" y="3029803"/>
            <a:ext cx="671372" cy="1760561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828419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 Daten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Form-Komponente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A6E0148-3750-D34F-AB1F-D3A8B35C96B5}"/>
              </a:ext>
            </a:extLst>
          </p:cNvPr>
          <p:cNvSpPr txBox="1"/>
          <p:nvPr/>
        </p:nvSpPr>
        <p:spPr>
          <a:xfrm>
            <a:off x="385073" y="2105519"/>
            <a:ext cx="952092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formState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setFormState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({...});</a:t>
            </a: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790E0108-B71D-C948-9E03-6BB41269CDAC}"/>
              </a:ext>
            </a:extLst>
          </p:cNvPr>
          <p:cNvSpPr/>
          <p:nvPr/>
        </p:nvSpPr>
        <p:spPr>
          <a:xfrm>
            <a:off x="4953000" y="3665747"/>
            <a:ext cx="4437490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Zum Beispiel:</a:t>
            </a: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für jedes Feld ein Eintrag im Objekt</a:t>
            </a: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zu jedem Eintrag gehört Wert, Status, ...</a:t>
            </a:r>
          </a:p>
          <a:p>
            <a:endParaRPr lang="de-DE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username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{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...,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error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... },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password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{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...,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error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... }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B54BC5E7-7173-444B-BF64-B5F7D3E9C531}"/>
              </a:ext>
            </a:extLst>
          </p:cNvPr>
          <p:cNvCxnSpPr>
            <a:cxnSpLocks/>
          </p:cNvCxnSpPr>
          <p:nvPr/>
        </p:nvCxnSpPr>
        <p:spPr>
          <a:xfrm flipV="1">
            <a:off x="7744570" y="2767054"/>
            <a:ext cx="0" cy="1025719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81245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 Daten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Form-Komponente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Die Form-Komponente ist ein</a:t>
            </a:r>
            <a:r>
              <a:rPr lang="de-DE" b="0" dirty="0">
                <a:solidFill>
                  <a:srgbClr val="9E60B8"/>
                </a:solidFill>
              </a:rPr>
              <a:t> </a:t>
            </a:r>
            <a:r>
              <a:rPr lang="de-DE" b="0" dirty="0" err="1">
                <a:solidFill>
                  <a:srgbClr val="9E60B8"/>
                </a:solidFill>
              </a:rPr>
              <a:t>Context</a:t>
            </a:r>
            <a:r>
              <a:rPr lang="de-DE" b="0" dirty="0">
                <a:solidFill>
                  <a:srgbClr val="9E60B8"/>
                </a:solidFill>
              </a:rPr>
              <a:t>-Provider</a:t>
            </a: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A6E0148-3750-D34F-AB1F-D3A8B35C96B5}"/>
              </a:ext>
            </a:extLst>
          </p:cNvPr>
          <p:cNvSpPr txBox="1"/>
          <p:nvPr/>
        </p:nvSpPr>
        <p:spPr>
          <a:xfrm>
            <a:off x="203200" y="2136338"/>
            <a:ext cx="952092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</a:t>
            </a:r>
            <a:r>
              <a:rPr lang="de-DE" b="1" dirty="0" err="1">
                <a:solidFill>
                  <a:srgbClr val="B0443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createContext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formState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setFormState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({...});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formContext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={ ... };</a:t>
            </a: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8E8608D4-FB31-7946-8A27-A436E6BA9ECB}"/>
              </a:ext>
            </a:extLst>
          </p:cNvPr>
          <p:cNvSpPr/>
          <p:nvPr/>
        </p:nvSpPr>
        <p:spPr>
          <a:xfrm>
            <a:off x="3295945" y="4464117"/>
            <a:ext cx="393736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Zum Beispiel: Objekt mit einem Eintrag pro Form-Feld, das den aktuellen Wert enthält, </a:t>
            </a:r>
            <a:r>
              <a:rPr lang="de-DE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setter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-Funktion, ...</a:t>
            </a: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28503B2C-201B-2748-A491-F25A8C820FDB}"/>
              </a:ext>
            </a:extLst>
          </p:cNvPr>
          <p:cNvCxnSpPr>
            <a:cxnSpLocks/>
          </p:cNvCxnSpPr>
          <p:nvPr/>
        </p:nvCxnSpPr>
        <p:spPr>
          <a:xfrm flipH="1" flipV="1">
            <a:off x="3650327" y="3941233"/>
            <a:ext cx="368939" cy="460170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079548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 Daten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Form-Komponente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Ein Consumer</a:t>
            </a: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1EC6A43-EED2-2D46-A98E-6D75A8E486FF}"/>
              </a:ext>
            </a:extLst>
          </p:cNvPr>
          <p:cNvSpPr txBox="1"/>
          <p:nvPr/>
        </p:nvSpPr>
        <p:spPr>
          <a:xfrm>
            <a:off x="203200" y="2136338"/>
            <a:ext cx="952092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TextField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const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React.useContext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FormContext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&lt;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&lt;div&gt;{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validationMessage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}&lt;/div&gt;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&lt;/div&gt;;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2168664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67061D7-19F5-A749-8CB6-58638EFFB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A6B7E5C-605C-7E4A-9FD7-FA86AF00BDB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Custom Hooks</a:t>
            </a:r>
            <a:endParaRPr lang="de-DE" sz="1800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A942B6B-9145-9240-AA84-2F60EAD7F445}"/>
              </a:ext>
            </a:extLst>
          </p:cNvPr>
          <p:cNvSpPr/>
          <p:nvPr/>
        </p:nvSpPr>
        <p:spPr>
          <a:xfrm>
            <a:off x="5959536" y="3680600"/>
            <a:ext cx="2642070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100" dirty="0">
                <a:solidFill>
                  <a:srgbClr val="1778B8"/>
                </a:solidFill>
                <a:latin typeface="Source Sans Pro" panose="020B0503030403020204" pitchFamily="34" charset="0"/>
              </a:rPr>
              <a:t>https://</a:t>
            </a:r>
            <a:r>
              <a:rPr lang="de-DE" sz="11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reactjs.org</a:t>
            </a:r>
            <a:r>
              <a:rPr lang="de-DE" sz="1100" dirty="0">
                <a:solidFill>
                  <a:srgbClr val="1778B8"/>
                </a:solidFill>
                <a:latin typeface="Source Sans Pro" panose="020B0503030403020204" pitchFamily="34" charset="0"/>
              </a:rPr>
              <a:t>/</a:t>
            </a:r>
            <a:r>
              <a:rPr lang="de-DE" sz="11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docs</a:t>
            </a:r>
            <a:r>
              <a:rPr lang="de-DE" sz="1100" dirty="0">
                <a:solidFill>
                  <a:srgbClr val="1778B8"/>
                </a:solidFill>
                <a:latin typeface="Source Sans Pro" panose="020B0503030403020204" pitchFamily="34" charset="0"/>
              </a:rPr>
              <a:t>/</a:t>
            </a:r>
            <a:r>
              <a:rPr lang="de-DE" sz="11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hooks-intro.html</a:t>
            </a:r>
            <a:endParaRPr lang="de-DE" sz="1100" dirty="0">
              <a:solidFill>
                <a:srgbClr val="1778B8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986E797F-A3A7-5749-B560-643019E14F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0335" y="2549739"/>
            <a:ext cx="7085330" cy="1140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138622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 Daten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Form-Komponente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Ein Consumer... und noch einer!</a:t>
            </a: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1EC6A43-EED2-2D46-A98E-6D75A8E486FF}"/>
              </a:ext>
            </a:extLst>
          </p:cNvPr>
          <p:cNvSpPr txBox="1"/>
          <p:nvPr/>
        </p:nvSpPr>
        <p:spPr>
          <a:xfrm>
            <a:off x="203200" y="2136338"/>
            <a:ext cx="9520927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TextField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const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React.useContext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FormContext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7E55CED-BC8B-464B-8EF1-6274D313C791}"/>
              </a:ext>
            </a:extLst>
          </p:cNvPr>
          <p:cNvSpPr txBox="1"/>
          <p:nvPr/>
        </p:nvSpPr>
        <p:spPr>
          <a:xfrm>
            <a:off x="203200" y="3810463"/>
            <a:ext cx="952092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TextArea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const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React.useContext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FormContext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//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verwenden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14660453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 Daten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Form-Komponente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Ein Consumer... und noch eine eigene Komponente!</a:t>
            </a: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1EC6A43-EED2-2D46-A98E-6D75A8E486FF}"/>
              </a:ext>
            </a:extLst>
          </p:cNvPr>
          <p:cNvSpPr txBox="1"/>
          <p:nvPr/>
        </p:nvSpPr>
        <p:spPr>
          <a:xfrm>
            <a:off x="203200" y="2136338"/>
            <a:ext cx="9520927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TextField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const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React.useContext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FormContext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7E55CED-BC8B-464B-8EF1-6274D313C791}"/>
              </a:ext>
            </a:extLst>
          </p:cNvPr>
          <p:cNvSpPr txBox="1"/>
          <p:nvPr/>
        </p:nvSpPr>
        <p:spPr>
          <a:xfrm>
            <a:off x="203200" y="3810463"/>
            <a:ext cx="952092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TextArea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const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React.useContext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FormContext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//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verwenden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D795E525-3EB8-A248-8B90-2B477AE218CC}"/>
              </a:ext>
            </a:extLst>
          </p:cNvPr>
          <p:cNvSpPr txBox="1"/>
          <p:nvPr/>
        </p:nvSpPr>
        <p:spPr>
          <a:xfrm>
            <a:off x="203200" y="5304967"/>
            <a:ext cx="952092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MeineFormKomponente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const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React.useContext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FormContext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//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verwenden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70982511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 Daten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Form-Komponente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Ein Consumer... und noch eine eigene Komponente!</a:t>
            </a: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1EC6A43-EED2-2D46-A98E-6D75A8E486FF}"/>
              </a:ext>
            </a:extLst>
          </p:cNvPr>
          <p:cNvSpPr txBox="1"/>
          <p:nvPr/>
        </p:nvSpPr>
        <p:spPr>
          <a:xfrm>
            <a:off x="203200" y="2136338"/>
            <a:ext cx="9520927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TextField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const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4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React.useContext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FormContext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7E55CED-BC8B-464B-8EF1-6274D313C791}"/>
              </a:ext>
            </a:extLst>
          </p:cNvPr>
          <p:cNvSpPr txBox="1"/>
          <p:nvPr/>
        </p:nvSpPr>
        <p:spPr>
          <a:xfrm>
            <a:off x="203200" y="3810463"/>
            <a:ext cx="952092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TextArea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const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4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React.useContext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FormContext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//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verwenden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D795E525-3EB8-A248-8B90-2B477AE218CC}"/>
              </a:ext>
            </a:extLst>
          </p:cNvPr>
          <p:cNvSpPr txBox="1"/>
          <p:nvPr/>
        </p:nvSpPr>
        <p:spPr>
          <a:xfrm>
            <a:off x="203200" y="5304967"/>
            <a:ext cx="952092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MeineFormKomponente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const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4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React.useContext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FormContext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//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verwenden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A4532421-72A2-FB43-AE24-1058B255160A}"/>
              </a:ext>
            </a:extLst>
          </p:cNvPr>
          <p:cNvSpPr/>
          <p:nvPr/>
        </p:nvSpPr>
        <p:spPr>
          <a:xfrm>
            <a:off x="6577732" y="3310892"/>
            <a:ext cx="3314108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36544F"/>
                </a:solidFill>
                <a:latin typeface="Source Sans Pro" panose="020B0503030403020204" pitchFamily="34" charset="0"/>
              </a:rPr>
              <a:t>👉Redundanter Code</a:t>
            </a:r>
          </a:p>
          <a:p>
            <a:r>
              <a:rPr lang="de-DE" sz="1600" dirty="0">
                <a:solidFill>
                  <a:srgbClr val="36544F"/>
                </a:solidFill>
                <a:latin typeface="Source Sans Pro" panose="020B0503030403020204" pitchFamily="34" charset="0"/>
              </a:rPr>
              <a:t>👉 Implementierungsdetail (</a:t>
            </a:r>
            <a:r>
              <a:rPr lang="de-DE" sz="16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Context</a:t>
            </a:r>
            <a:r>
              <a:rPr lang="de-DE" sz="1600" dirty="0">
                <a:solidFill>
                  <a:srgbClr val="36544F"/>
                </a:solidFill>
                <a:latin typeface="Source Sans Pro" panose="020B0503030403020204" pitchFamily="34" charset="0"/>
              </a:rPr>
              <a:t>)</a:t>
            </a:r>
          </a:p>
          <a:p>
            <a:r>
              <a:rPr lang="de-DE" sz="1600" dirty="0">
                <a:solidFill>
                  <a:srgbClr val="36544F"/>
                </a:solidFill>
                <a:latin typeface="Source Sans Pro" panose="020B0503030403020204" pitchFamily="34" charset="0"/>
              </a:rPr>
              <a:t>👉 Zugriff nur auf ein Feld</a:t>
            </a:r>
          </a:p>
          <a:p>
            <a:endParaRPr lang="de-DE" sz="160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Sans Pro" panose="020B0503030403020204" pitchFamily="34" charset="0"/>
              </a:rPr>
              <a:t>🤔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97D0B595-6341-0448-94EB-44C19133CBDD}"/>
              </a:ext>
            </a:extLst>
          </p:cNvPr>
          <p:cNvCxnSpPr>
            <a:cxnSpLocks/>
          </p:cNvCxnSpPr>
          <p:nvPr/>
        </p:nvCxnSpPr>
        <p:spPr>
          <a:xfrm flipH="1" flipV="1">
            <a:off x="5777253" y="2744300"/>
            <a:ext cx="800479" cy="992476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B67558CD-301C-2741-B2D3-7846709A362A}"/>
              </a:ext>
            </a:extLst>
          </p:cNvPr>
          <p:cNvCxnSpPr>
            <a:cxnSpLocks/>
          </p:cNvCxnSpPr>
          <p:nvPr/>
        </p:nvCxnSpPr>
        <p:spPr>
          <a:xfrm flipH="1">
            <a:off x="5390866" y="3736776"/>
            <a:ext cx="1186866" cy="1985353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B9DDEBC6-020D-F84E-9806-4C551837A6B4}"/>
              </a:ext>
            </a:extLst>
          </p:cNvPr>
          <p:cNvCxnSpPr>
            <a:cxnSpLocks/>
          </p:cNvCxnSpPr>
          <p:nvPr/>
        </p:nvCxnSpPr>
        <p:spPr>
          <a:xfrm flipH="1">
            <a:off x="5777252" y="3736776"/>
            <a:ext cx="800480" cy="607962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097690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 Daten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Form-Komponente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Custom Hook für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1EC6A43-EED2-2D46-A98E-6D75A8E486FF}"/>
              </a:ext>
            </a:extLst>
          </p:cNvPr>
          <p:cNvSpPr txBox="1"/>
          <p:nvPr/>
        </p:nvSpPr>
        <p:spPr>
          <a:xfrm>
            <a:off x="203200" y="2136338"/>
            <a:ext cx="952092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useFieldState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formState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sz="16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React.useContext</a:t>
            </a:r>
            <a:r>
              <a:rPr lang="de-DE" sz="1600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6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FormContext</a:t>
            </a:r>
            <a:r>
              <a:rPr lang="de-DE" sz="1600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formState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14EDEB9-89EE-7F42-9860-FDF7698DB980}"/>
              </a:ext>
            </a:extLst>
          </p:cNvPr>
          <p:cNvSpPr/>
          <p:nvPr/>
        </p:nvSpPr>
        <p:spPr>
          <a:xfrm>
            <a:off x="203200" y="4232155"/>
            <a:ext cx="4953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52224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 Daten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Form-Komponente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Custom Hook für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1EC6A43-EED2-2D46-A98E-6D75A8E486FF}"/>
              </a:ext>
            </a:extLst>
          </p:cNvPr>
          <p:cNvSpPr txBox="1"/>
          <p:nvPr/>
        </p:nvSpPr>
        <p:spPr>
          <a:xfrm>
            <a:off x="203200" y="2136338"/>
            <a:ext cx="952092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useFieldState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formState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sz="16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React.useContext</a:t>
            </a:r>
            <a:r>
              <a:rPr lang="de-DE" sz="1600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6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FormContext</a:t>
            </a:r>
            <a:r>
              <a:rPr lang="de-DE" sz="1600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</a:t>
            </a:r>
            <a:r>
              <a:rPr lang="de-DE" sz="1600" dirty="0">
                <a:solidFill>
                  <a:srgbClr val="B0443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formState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14EDEB9-89EE-7F42-9860-FDF7698DB980}"/>
              </a:ext>
            </a:extLst>
          </p:cNvPr>
          <p:cNvSpPr/>
          <p:nvPr/>
        </p:nvSpPr>
        <p:spPr>
          <a:xfrm>
            <a:off x="203200" y="4232155"/>
            <a:ext cx="4953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0D5164B8-928D-A644-9266-CC89C080274B}"/>
              </a:ext>
            </a:extLst>
          </p:cNvPr>
          <p:cNvSpPr txBox="1"/>
          <p:nvPr/>
        </p:nvSpPr>
        <p:spPr>
          <a:xfrm>
            <a:off x="203200" y="3559828"/>
            <a:ext cx="952092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InputField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validationMessage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sz="16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useFieldState</a:t>
            </a:r>
            <a:r>
              <a:rPr lang="de-DE" sz="1600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600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8DF464CC-FBAF-C249-A8E4-11CC52B5AF21}"/>
              </a:ext>
            </a:extLst>
          </p:cNvPr>
          <p:cNvSpPr txBox="1"/>
          <p:nvPr/>
        </p:nvSpPr>
        <p:spPr>
          <a:xfrm>
            <a:off x="203200" y="4737097"/>
            <a:ext cx="952092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TextArea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sz="16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useFieldState</a:t>
            </a:r>
            <a:r>
              <a:rPr lang="de-DE" sz="1600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600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...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MeineKomponente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validationMessage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sz="16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useFieldState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D4ED45F2-1B1F-CD43-B197-0E8C01AF5002}"/>
              </a:ext>
            </a:extLst>
          </p:cNvPr>
          <p:cNvSpPr/>
          <p:nvPr/>
        </p:nvSpPr>
        <p:spPr>
          <a:xfrm>
            <a:off x="7112879" y="4872882"/>
            <a:ext cx="3314108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36544F"/>
                </a:solidFill>
                <a:latin typeface="Source Sans Pro" panose="020B0503030403020204" pitchFamily="34" charset="0"/>
              </a:rPr>
              <a:t>👉 Versteckt den Kontext</a:t>
            </a:r>
          </a:p>
          <a:p>
            <a:r>
              <a:rPr lang="de-DE" sz="1600" dirty="0">
                <a:solidFill>
                  <a:srgbClr val="36544F"/>
                </a:solidFill>
                <a:latin typeface="Source Sans Pro" panose="020B0503030403020204" pitchFamily="34" charset="0"/>
              </a:rPr>
              <a:t>👉 "fachliche" API</a:t>
            </a:r>
          </a:p>
          <a:p>
            <a:endParaRPr lang="de-DE" sz="160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Sans Pro" panose="020B0503030403020204" pitchFamily="34" charset="0"/>
              </a:rPr>
              <a:t>🤓</a:t>
            </a: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FD20ED85-A8E2-AB4D-A0B3-240D390F7730}"/>
              </a:ext>
            </a:extLst>
          </p:cNvPr>
          <p:cNvCxnSpPr>
            <a:cxnSpLocks/>
          </p:cNvCxnSpPr>
          <p:nvPr/>
        </p:nvCxnSpPr>
        <p:spPr>
          <a:xfrm flipH="1" flipV="1">
            <a:off x="6980831" y="4155743"/>
            <a:ext cx="66023" cy="1037230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44471998-843C-6C42-90E6-0EF2BAF86789}"/>
              </a:ext>
            </a:extLst>
          </p:cNvPr>
          <p:cNvCxnSpPr>
            <a:cxnSpLocks/>
          </p:cNvCxnSpPr>
          <p:nvPr/>
        </p:nvCxnSpPr>
        <p:spPr>
          <a:xfrm flipH="1">
            <a:off x="6462216" y="5192973"/>
            <a:ext cx="584638" cy="0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8629DCCF-C063-3C40-BEB6-B760776A8582}"/>
              </a:ext>
            </a:extLst>
          </p:cNvPr>
          <p:cNvCxnSpPr>
            <a:cxnSpLocks/>
          </p:cNvCxnSpPr>
          <p:nvPr/>
        </p:nvCxnSpPr>
        <p:spPr>
          <a:xfrm flipH="1">
            <a:off x="5759357" y="5192973"/>
            <a:ext cx="1287497" cy="992963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106670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Jetzt wirklich global!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2632495" y="3797848"/>
            <a:ext cx="4641014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Daten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0" y="2697469"/>
            <a:ext cx="990599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0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Globale</a:t>
            </a:r>
            <a:endParaRPr lang="de-DE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09306529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dirty="0"/>
              <a:t> &amp; </a:t>
            </a:r>
            <a:r>
              <a:rPr lang="de-DE" dirty="0" err="1"/>
              <a:t>useContext</a:t>
            </a:r>
            <a:r>
              <a:rPr lang="de-DE" dirty="0"/>
              <a:t> </a:t>
            </a:r>
            <a:r>
              <a:rPr lang="de-DE" b="0" dirty="0">
                <a:solidFill>
                  <a:srgbClr val="36544F"/>
                </a:solidFill>
              </a:rPr>
              <a:t>–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Light?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Wir einen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mit </a:t>
            </a:r>
            <a:r>
              <a:rPr lang="de-DE" b="0" dirty="0" err="1">
                <a:solidFill>
                  <a:srgbClr val="36544F"/>
                </a:solidFill>
              </a:rPr>
              <a:t>useReducer</a:t>
            </a:r>
            <a:r>
              <a:rPr lang="de-DE" b="0" dirty="0">
                <a:solidFill>
                  <a:srgbClr val="36544F"/>
                </a:solidFill>
              </a:rPr>
              <a:t> implementieren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Bereitgestellte Funktionen </a:t>
            </a:r>
            <a:r>
              <a:rPr lang="de-DE" b="0" dirty="0" err="1">
                <a:solidFill>
                  <a:srgbClr val="36544F"/>
                </a:solidFill>
              </a:rPr>
              <a:t>dispatchen</a:t>
            </a:r>
            <a:r>
              <a:rPr lang="de-DE" b="0" dirty="0">
                <a:solidFill>
                  <a:srgbClr val="36544F"/>
                </a:solidFill>
              </a:rPr>
              <a:t> dann Actions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259383618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dirty="0"/>
              <a:t> &amp; </a:t>
            </a:r>
            <a:r>
              <a:rPr lang="de-DE" dirty="0" err="1"/>
              <a:t>useContext</a:t>
            </a:r>
            <a:r>
              <a:rPr lang="de-DE" dirty="0"/>
              <a:t> </a:t>
            </a:r>
            <a:r>
              <a:rPr lang="de-DE" b="0" dirty="0">
                <a:solidFill>
                  <a:srgbClr val="36544F"/>
                </a:solidFill>
              </a:rPr>
              <a:t>–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Light?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Beispiel: Angemeldeter Benutzer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AuthContextProvider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AuthContext.Provider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</a:t>
            </a:r>
            <a:r>
              <a:rPr lang="de-DE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state.user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login</a:t>
            </a:r>
            <a:r>
              <a:rPr lang="de-DE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u,p</a:t>
            </a:r>
            <a:r>
              <a:rPr lang="de-DE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 {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dispatch</a:t>
            </a:r>
            <a:r>
              <a:rPr lang="de-DE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({type: "LOGIN", ...}) },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logout</a:t>
            </a:r>
            <a:r>
              <a:rPr lang="de-DE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 {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dispatch</a:t>
            </a:r>
            <a:r>
              <a:rPr lang="de-DE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({type: "LOGOUT", ...})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children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AuthContext.Provider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 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08638065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2000" dirty="0" err="1"/>
              <a:t>useReducer</a:t>
            </a:r>
            <a:r>
              <a:rPr lang="de-DE" sz="2000" dirty="0"/>
              <a:t> &amp; </a:t>
            </a:r>
            <a:r>
              <a:rPr lang="de-DE" sz="2000" dirty="0" err="1"/>
              <a:t>useContext</a:t>
            </a:r>
            <a:r>
              <a:rPr lang="de-DE" sz="2000" dirty="0"/>
              <a:t> </a:t>
            </a:r>
            <a:r>
              <a:rPr lang="de-DE" sz="2000" b="0" dirty="0">
                <a:solidFill>
                  <a:srgbClr val="36544F"/>
                </a:solidFill>
              </a:rPr>
              <a:t>kombiniert</a:t>
            </a:r>
          </a:p>
          <a:p>
            <a:pPr marL="0" indent="0">
              <a:buNone/>
            </a:pPr>
            <a:r>
              <a:rPr lang="de-DE" sz="2000" b="0" dirty="0">
                <a:solidFill>
                  <a:srgbClr val="36544F"/>
                </a:solidFill>
              </a:rPr>
              <a:t>👍 Globaler Zustand (kann ganz oben in der Hierarchie eingefügt werden)</a:t>
            </a:r>
          </a:p>
          <a:p>
            <a:pPr marL="0" indent="0">
              <a:buNone/>
            </a:pPr>
            <a:r>
              <a:rPr lang="de-DE" sz="2000" b="0" dirty="0">
                <a:solidFill>
                  <a:srgbClr val="36544F"/>
                </a:solidFill>
              </a:rPr>
              <a:t>👍 Strukturierung nach Geschmack möglich (Zustand pro Anwendungsteil möglich)</a:t>
            </a:r>
          </a:p>
          <a:p>
            <a:pPr marL="0" indent="0">
              <a:buNone/>
            </a:pPr>
            <a:r>
              <a:rPr lang="de-DE" sz="2000" b="0" dirty="0">
                <a:solidFill>
                  <a:srgbClr val="36544F"/>
                </a:solidFill>
              </a:rPr>
              <a:t>👍 Geschäftslogik jetzt aus den Komponenten raus (dank </a:t>
            </a:r>
            <a:r>
              <a:rPr lang="de-DE" sz="2000" b="0" dirty="0" err="1">
                <a:solidFill>
                  <a:srgbClr val="36544F"/>
                </a:solidFill>
              </a:rPr>
              <a:t>reducer</a:t>
            </a:r>
            <a:r>
              <a:rPr lang="de-DE" sz="2000" b="0" dirty="0">
                <a:solidFill>
                  <a:srgbClr val="36544F"/>
                </a:solidFill>
              </a:rPr>
              <a:t>-Funktion)</a:t>
            </a:r>
          </a:p>
          <a:p>
            <a:pPr marL="0" indent="0">
              <a:buNone/>
            </a:pPr>
            <a:r>
              <a:rPr lang="de-DE" sz="2000" b="0" dirty="0">
                <a:solidFill>
                  <a:srgbClr val="36544F"/>
                </a:solidFill>
              </a:rPr>
              <a:t>👍 Technik ist Transparent für Consumer (kein </a:t>
            </a:r>
            <a:r>
              <a:rPr lang="de-DE" sz="2000" b="0" dirty="0" err="1">
                <a:solidFill>
                  <a:srgbClr val="36544F"/>
                </a:solidFill>
              </a:rPr>
              <a:t>dispatch</a:t>
            </a:r>
            <a:r>
              <a:rPr lang="de-DE" sz="2000" b="0" dirty="0">
                <a:solidFill>
                  <a:srgbClr val="36544F"/>
                </a:solidFill>
              </a:rPr>
              <a:t>-Aufruf...)</a:t>
            </a:r>
          </a:p>
          <a:p>
            <a:pPr marL="0" indent="0">
              <a:buNone/>
            </a:pPr>
            <a:endParaRPr lang="de-DE" sz="200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200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200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200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2000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115203362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dirty="0"/>
              <a:t> &amp; </a:t>
            </a:r>
            <a:r>
              <a:rPr lang="de-DE" dirty="0" err="1"/>
              <a:t>useContext</a:t>
            </a:r>
            <a:r>
              <a:rPr lang="de-DE" dirty="0"/>
              <a:t> </a:t>
            </a:r>
            <a:r>
              <a:rPr lang="de-DE" b="0" dirty="0">
                <a:solidFill>
                  <a:srgbClr val="36544F"/>
                </a:solidFill>
              </a:rPr>
              <a:t>kombiniert</a:t>
            </a:r>
          </a:p>
          <a:p>
            <a:pPr marL="0" indent="0">
              <a:buNone/>
            </a:pPr>
            <a:r>
              <a:rPr lang="de-DE" sz="2000" b="0" dirty="0">
                <a:solidFill>
                  <a:srgbClr val="36544F"/>
                </a:solidFill>
              </a:rPr>
              <a:t>👎 Performance bei häufigen Änderungen?</a:t>
            </a:r>
          </a:p>
          <a:p>
            <a:pPr marL="0" indent="0">
              <a:buNone/>
            </a:pPr>
            <a:r>
              <a:rPr lang="de-DE" sz="2000" b="0" dirty="0">
                <a:solidFill>
                  <a:srgbClr val="36544F"/>
                </a:solidFill>
              </a:rPr>
              <a:t>👎 </a:t>
            </a:r>
            <a:r>
              <a:rPr lang="de-DE" sz="2000" b="0" dirty="0" err="1">
                <a:solidFill>
                  <a:srgbClr val="36544F"/>
                </a:solidFill>
              </a:rPr>
              <a:t>Redux</a:t>
            </a:r>
            <a:r>
              <a:rPr lang="de-DE" sz="2000" b="0" dirty="0">
                <a:solidFill>
                  <a:srgbClr val="36544F"/>
                </a:solidFill>
              </a:rPr>
              <a:t> erlaubt feingranulare Auswahl, wann gerendert werden soll</a:t>
            </a:r>
          </a:p>
          <a:p>
            <a:pPr marL="0" indent="0">
              <a:buNone/>
            </a:pPr>
            <a:r>
              <a:rPr lang="de-DE" sz="2000" b="0" dirty="0">
                <a:solidFill>
                  <a:srgbClr val="36544F"/>
                </a:solidFill>
              </a:rPr>
              <a:t>👎 Actions, die von mehreren </a:t>
            </a:r>
            <a:r>
              <a:rPr lang="de-DE" sz="2000" b="0" dirty="0" err="1">
                <a:solidFill>
                  <a:srgbClr val="36544F"/>
                </a:solidFill>
              </a:rPr>
              <a:t>Reducern</a:t>
            </a:r>
            <a:r>
              <a:rPr lang="de-DE" sz="2000" b="0" dirty="0">
                <a:solidFill>
                  <a:srgbClr val="36544F"/>
                </a:solidFill>
              </a:rPr>
              <a:t> verarbeitet werden sollen?</a:t>
            </a:r>
          </a:p>
          <a:p>
            <a:pPr marL="0" indent="0">
              <a:buNone/>
            </a:pPr>
            <a:r>
              <a:rPr lang="de-DE" sz="2000" b="0" dirty="0">
                <a:solidFill>
                  <a:srgbClr val="36544F"/>
                </a:solidFill>
              </a:rPr>
              <a:t>👎 </a:t>
            </a:r>
            <a:r>
              <a:rPr lang="de-DE" sz="2000" b="0" dirty="0" err="1">
                <a:solidFill>
                  <a:srgbClr val="36544F"/>
                </a:solidFill>
              </a:rPr>
              <a:t>Tooling</a:t>
            </a:r>
            <a:r>
              <a:rPr lang="de-DE" sz="2000" b="0" dirty="0">
                <a:solidFill>
                  <a:srgbClr val="36544F"/>
                </a:solidFill>
              </a:rPr>
              <a:t> (Visualisierung der Änderungen am globalen Zustand, TT Debugging)</a:t>
            </a:r>
          </a:p>
          <a:p>
            <a:pPr marL="0" indent="0">
              <a:buNone/>
            </a:pPr>
            <a:r>
              <a:rPr lang="de-DE" sz="2000" b="0" dirty="0">
                <a:solidFill>
                  <a:srgbClr val="36544F"/>
                </a:solidFill>
              </a:rPr>
              <a:t>👎 Middlewares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? 😇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35287428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Hook zum Laden von Daten</a:t>
            </a:r>
          </a:p>
          <a:p>
            <a:r>
              <a:rPr lang="de-DE" b="0" dirty="0">
                <a:solidFill>
                  <a:srgbClr val="36544F"/>
                </a:solidFill>
              </a:rPr>
              <a:t>Name, Signatur und Rückgabe eines Hooks kann frei gewählt werden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92554B-F772-6248-8D42-B16794491A50}"/>
              </a:ext>
            </a:extLst>
          </p:cNvPr>
          <p:cNvSpPr txBox="1"/>
          <p:nvPr/>
        </p:nvSpPr>
        <p:spPr>
          <a:xfrm>
            <a:off x="385073" y="2229179"/>
            <a:ext cx="91358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82285546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Redux</a:t>
            </a:r>
            <a:r>
              <a:rPr lang="de-DE" dirty="0"/>
              <a:t> Hooks API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</a:t>
            </a:r>
            <a:r>
              <a:rPr lang="de-DE" dirty="0" err="1"/>
              <a:t>Redux</a:t>
            </a:r>
            <a:r>
              <a:rPr lang="de-DE" dirty="0"/>
              <a:t> mit Hooks API ("modern")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Keine </a:t>
            </a:r>
            <a:r>
              <a:rPr lang="de-DE" b="0" dirty="0" err="1">
                <a:solidFill>
                  <a:srgbClr val="36544F"/>
                </a:solidFill>
              </a:rPr>
              <a:t>connect</a:t>
            </a:r>
            <a:r>
              <a:rPr lang="de-DE" b="0" dirty="0">
                <a:solidFill>
                  <a:srgbClr val="36544F"/>
                </a:solidFill>
              </a:rPr>
              <a:t>-HOC mehr!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393C698-270E-9C4B-9F0C-A769F0E9F0D0}"/>
              </a:ext>
            </a:extLst>
          </p:cNvPr>
          <p:cNvSpPr txBox="1"/>
          <p:nvPr/>
        </p:nvSpPr>
        <p:spPr>
          <a:xfrm>
            <a:off x="385073" y="2702222"/>
            <a:ext cx="913585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UserProfile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useSelector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state.auth.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&lt;h1&gt;{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}&lt;/h1&gt;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={() =&gt;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logout</a:t>
            </a:r>
            <a:r>
              <a:rPr lang="de-DE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}&gt;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985963C-D77A-C342-B96F-DC45360EDE4D}"/>
              </a:ext>
            </a:extLst>
          </p:cNvPr>
          <p:cNvSpPr/>
          <p:nvPr/>
        </p:nvSpPr>
        <p:spPr>
          <a:xfrm>
            <a:off x="6127356" y="1673161"/>
            <a:ext cx="33141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36544F"/>
                </a:solidFill>
                <a:latin typeface="Source Sans Pro" panose="020B0503030403020204" pitchFamily="34" charset="0"/>
              </a:rPr>
              <a:t>Bessere Metapher: "auswählen" statt "</a:t>
            </a:r>
            <a:r>
              <a:rPr lang="de-DE" sz="16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mapStateToProps</a:t>
            </a:r>
            <a:r>
              <a:rPr lang="de-DE" sz="1600" dirty="0">
                <a:solidFill>
                  <a:srgbClr val="36544F"/>
                </a:solidFill>
                <a:latin typeface="Source Sans Pro" panose="020B0503030403020204" pitchFamily="34" charset="0"/>
              </a:rPr>
              <a:t>"</a:t>
            </a: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233C60C4-CE02-A544-A66F-878FC7228CEF}"/>
              </a:ext>
            </a:extLst>
          </p:cNvPr>
          <p:cNvCxnSpPr>
            <a:cxnSpLocks/>
          </p:cNvCxnSpPr>
          <p:nvPr/>
        </p:nvCxnSpPr>
        <p:spPr>
          <a:xfrm flipH="1">
            <a:off x="4490113" y="2099045"/>
            <a:ext cx="1637245" cy="930758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428308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Redux</a:t>
            </a:r>
            <a:r>
              <a:rPr lang="de-DE" dirty="0"/>
              <a:t> Hooks API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Custom Hook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393C698-270E-9C4B-9F0C-A769F0E9F0D0}"/>
              </a:ext>
            </a:extLst>
          </p:cNvPr>
          <p:cNvSpPr txBox="1"/>
          <p:nvPr/>
        </p:nvSpPr>
        <p:spPr>
          <a:xfrm>
            <a:off x="385073" y="2702222"/>
            <a:ext cx="913585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useSelector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state.auth.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460473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Redux</a:t>
            </a:r>
            <a:r>
              <a:rPr lang="de-DE" dirty="0"/>
              <a:t> Hooks API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Custom Hook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393C698-270E-9C4B-9F0C-A769F0E9F0D0}"/>
              </a:ext>
            </a:extLst>
          </p:cNvPr>
          <p:cNvSpPr txBox="1"/>
          <p:nvPr/>
        </p:nvSpPr>
        <p:spPr>
          <a:xfrm>
            <a:off x="385073" y="2702222"/>
            <a:ext cx="913585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useSelector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state.auth.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useIsLoggedIn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useSelector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state.auth.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!== null);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C688A118-A7B7-2141-9F22-6CD76214E504}"/>
              </a:ext>
            </a:extLst>
          </p:cNvPr>
          <p:cNvSpPr/>
          <p:nvPr/>
        </p:nvSpPr>
        <p:spPr>
          <a:xfrm>
            <a:off x="4719211" y="5483755"/>
            <a:ext cx="331410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Abgeleitete Daten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413A6C21-E918-F843-BC0F-117E82F49D15}"/>
              </a:ext>
            </a:extLst>
          </p:cNvPr>
          <p:cNvCxnSpPr>
            <a:cxnSpLocks/>
          </p:cNvCxnSpPr>
          <p:nvPr/>
        </p:nvCxnSpPr>
        <p:spPr>
          <a:xfrm flipV="1">
            <a:off x="5579021" y="4476466"/>
            <a:ext cx="1026495" cy="1007289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054743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Globaler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Custom Hook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393C698-270E-9C4B-9F0C-A769F0E9F0D0}"/>
              </a:ext>
            </a:extLst>
          </p:cNvPr>
          <p:cNvSpPr txBox="1"/>
          <p:nvPr/>
        </p:nvSpPr>
        <p:spPr>
          <a:xfrm>
            <a:off x="385073" y="1234997"/>
            <a:ext cx="913585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UserProfile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&lt;h1&gt;{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}&lt;/h1&gt;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05D0028C-49E9-A642-BCE8-249B66EBF86C}"/>
              </a:ext>
            </a:extLst>
          </p:cNvPr>
          <p:cNvSpPr/>
          <p:nvPr/>
        </p:nvSpPr>
        <p:spPr>
          <a:xfrm>
            <a:off x="6261409" y="2163214"/>
            <a:ext cx="331410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Rendert nur neu, wenn sich der Username im globalen State verändert hat</a:t>
            </a: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5EEAB901-CDC7-3447-8789-A969070BC7C4}"/>
              </a:ext>
            </a:extLst>
          </p:cNvPr>
          <p:cNvCxnSpPr>
            <a:cxnSpLocks/>
          </p:cNvCxnSpPr>
          <p:nvPr/>
        </p:nvCxnSpPr>
        <p:spPr>
          <a:xfrm flipH="1" flipV="1">
            <a:off x="5042848" y="2088107"/>
            <a:ext cx="1218562" cy="345373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feld 7">
            <a:extLst>
              <a:ext uri="{FF2B5EF4-FFF2-40B4-BE49-F238E27FC236}">
                <a16:creationId xmlns:a16="http://schemas.microsoft.com/office/drawing/2014/main" id="{DDE31F3C-80BD-9144-B38A-114A78BF0A8C}"/>
              </a:ext>
            </a:extLst>
          </p:cNvPr>
          <p:cNvSpPr txBox="1"/>
          <p:nvPr/>
        </p:nvSpPr>
        <p:spPr>
          <a:xfrm>
            <a:off x="330482" y="3728811"/>
            <a:ext cx="91358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834047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Globaler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Custom Hook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393C698-270E-9C4B-9F0C-A769F0E9F0D0}"/>
              </a:ext>
            </a:extLst>
          </p:cNvPr>
          <p:cNvSpPr txBox="1"/>
          <p:nvPr/>
        </p:nvSpPr>
        <p:spPr>
          <a:xfrm>
            <a:off x="385073" y="1234997"/>
            <a:ext cx="913585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UserProfile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&lt;h1&gt;{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}&lt;/h1&gt;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05D0028C-49E9-A642-BCE8-249B66EBF86C}"/>
              </a:ext>
            </a:extLst>
          </p:cNvPr>
          <p:cNvSpPr/>
          <p:nvPr/>
        </p:nvSpPr>
        <p:spPr>
          <a:xfrm>
            <a:off x="6179523" y="3173989"/>
            <a:ext cx="33141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Rendert nur neu, wenn anderer Wert zurückgegeben wird</a:t>
            </a: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5EEAB901-CDC7-3447-8789-A969070BC7C4}"/>
              </a:ext>
            </a:extLst>
          </p:cNvPr>
          <p:cNvCxnSpPr>
            <a:cxnSpLocks/>
          </p:cNvCxnSpPr>
          <p:nvPr/>
        </p:nvCxnSpPr>
        <p:spPr>
          <a:xfrm flipH="1">
            <a:off x="4415051" y="3635654"/>
            <a:ext cx="1764473" cy="670602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feld 7">
            <a:extLst>
              <a:ext uri="{FF2B5EF4-FFF2-40B4-BE49-F238E27FC236}">
                <a16:creationId xmlns:a16="http://schemas.microsoft.com/office/drawing/2014/main" id="{DDE31F3C-80BD-9144-B38A-114A78BF0A8C}"/>
              </a:ext>
            </a:extLst>
          </p:cNvPr>
          <p:cNvSpPr txBox="1"/>
          <p:nvPr/>
        </p:nvSpPr>
        <p:spPr>
          <a:xfrm>
            <a:off x="330482" y="3728811"/>
            <a:ext cx="913585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isLoggedIn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useIsLoggedIn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isLoggedIn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?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    :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&gt;Login&lt;/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618018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Ausblick: </a:t>
            </a:r>
            <a:r>
              <a:rPr lang="de-DE" dirty="0" err="1"/>
              <a:t>Redux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Redux</a:t>
            </a:r>
            <a:r>
              <a:rPr lang="de-DE" dirty="0"/>
              <a:t> Toolkit https://</a:t>
            </a:r>
            <a:r>
              <a:rPr lang="de-DE" dirty="0" err="1"/>
              <a:t>redux-toolkit.js.org</a:t>
            </a:r>
            <a:r>
              <a:rPr lang="de-DE" dirty="0"/>
              <a:t>/</a:t>
            </a:r>
          </a:p>
          <a:p>
            <a:pPr marL="0" indent="0">
              <a:buNone/>
            </a:pPr>
            <a:r>
              <a:rPr lang="de-DE" b="0" i="1" dirty="0">
                <a:solidFill>
                  <a:srgbClr val="36544F"/>
                </a:solidFill>
              </a:rPr>
              <a:t>The </a:t>
            </a:r>
            <a:r>
              <a:rPr lang="de-DE" b="0" i="1" dirty="0" err="1">
                <a:solidFill>
                  <a:srgbClr val="36544F"/>
                </a:solidFill>
              </a:rPr>
              <a:t>official</a:t>
            </a:r>
            <a:r>
              <a:rPr lang="de-DE" b="0" i="1" dirty="0">
                <a:solidFill>
                  <a:srgbClr val="36544F"/>
                </a:solidFill>
              </a:rPr>
              <a:t>, </a:t>
            </a:r>
            <a:r>
              <a:rPr lang="de-DE" b="0" i="1" dirty="0" err="1">
                <a:solidFill>
                  <a:srgbClr val="36544F"/>
                </a:solidFill>
              </a:rPr>
              <a:t>opinionated</a:t>
            </a:r>
            <a:r>
              <a:rPr lang="de-DE" b="0" i="1" dirty="0">
                <a:solidFill>
                  <a:srgbClr val="36544F"/>
                </a:solidFill>
              </a:rPr>
              <a:t>, </a:t>
            </a:r>
            <a:r>
              <a:rPr lang="de-DE" b="0" i="1" dirty="0" err="1">
                <a:solidFill>
                  <a:srgbClr val="36544F"/>
                </a:solidFill>
              </a:rPr>
              <a:t>batteries-included</a:t>
            </a:r>
            <a:r>
              <a:rPr lang="de-DE" b="0" i="1" dirty="0">
                <a:solidFill>
                  <a:srgbClr val="36544F"/>
                </a:solidFill>
              </a:rPr>
              <a:t> </a:t>
            </a:r>
            <a:r>
              <a:rPr lang="de-DE" b="0" i="1" dirty="0" err="1">
                <a:solidFill>
                  <a:srgbClr val="36544F"/>
                </a:solidFill>
              </a:rPr>
              <a:t>toolset</a:t>
            </a:r>
            <a:r>
              <a:rPr lang="de-DE" b="0" i="1" dirty="0">
                <a:solidFill>
                  <a:srgbClr val="36544F"/>
                </a:solidFill>
              </a:rPr>
              <a:t> </a:t>
            </a:r>
            <a:r>
              <a:rPr lang="de-DE" b="0" i="1" dirty="0" err="1">
                <a:solidFill>
                  <a:srgbClr val="36544F"/>
                </a:solidFill>
              </a:rPr>
              <a:t>for</a:t>
            </a:r>
            <a:r>
              <a:rPr lang="de-DE" b="0" i="1" dirty="0">
                <a:solidFill>
                  <a:srgbClr val="36544F"/>
                </a:solidFill>
              </a:rPr>
              <a:t> </a:t>
            </a:r>
            <a:r>
              <a:rPr lang="de-DE" b="0" i="1" dirty="0" err="1">
                <a:solidFill>
                  <a:srgbClr val="36544F"/>
                </a:solidFill>
              </a:rPr>
              <a:t>efficient</a:t>
            </a:r>
            <a:r>
              <a:rPr lang="de-DE" b="0" i="1" dirty="0">
                <a:solidFill>
                  <a:srgbClr val="36544F"/>
                </a:solidFill>
              </a:rPr>
              <a:t> </a:t>
            </a:r>
            <a:r>
              <a:rPr lang="de-DE" b="0" i="1" dirty="0" err="1">
                <a:solidFill>
                  <a:srgbClr val="36544F"/>
                </a:solidFill>
              </a:rPr>
              <a:t>Redux</a:t>
            </a:r>
            <a:r>
              <a:rPr lang="de-DE" b="0" i="1" dirty="0">
                <a:solidFill>
                  <a:srgbClr val="36544F"/>
                </a:solidFill>
              </a:rPr>
              <a:t> </a:t>
            </a:r>
            <a:r>
              <a:rPr lang="de-DE" b="0" i="1" dirty="0" err="1">
                <a:solidFill>
                  <a:srgbClr val="36544F"/>
                </a:solidFill>
              </a:rPr>
              <a:t>development</a:t>
            </a:r>
            <a:endParaRPr lang="de-DE" b="0" i="1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i="1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Vereinfachter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 und Actions-Code</a:t>
            </a:r>
          </a:p>
          <a:p>
            <a:r>
              <a:rPr lang="de-DE" b="0" dirty="0">
                <a:solidFill>
                  <a:srgbClr val="36544F"/>
                </a:solidFill>
              </a:rPr>
              <a:t>Spart viel </a:t>
            </a:r>
            <a:r>
              <a:rPr lang="de-DE" b="0" dirty="0" err="1">
                <a:solidFill>
                  <a:srgbClr val="36544F"/>
                </a:solidFill>
              </a:rPr>
              <a:t>Boilerplate</a:t>
            </a:r>
            <a:r>
              <a:rPr lang="de-DE" b="0" dirty="0">
                <a:solidFill>
                  <a:srgbClr val="36544F"/>
                </a:solidFill>
              </a:rPr>
              <a:t>-Code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Out-</a:t>
            </a:r>
            <a:r>
              <a:rPr lang="de-DE" b="0" dirty="0" err="1">
                <a:solidFill>
                  <a:srgbClr val="36544F"/>
                </a:solidFill>
              </a:rPr>
              <a:t>of</a:t>
            </a:r>
            <a:r>
              <a:rPr lang="de-DE" b="0" dirty="0">
                <a:solidFill>
                  <a:srgbClr val="36544F"/>
                </a:solidFill>
              </a:rPr>
              <a:t>-</a:t>
            </a:r>
            <a:r>
              <a:rPr lang="de-DE" b="0" dirty="0" err="1">
                <a:solidFill>
                  <a:srgbClr val="36544F"/>
                </a:solidFill>
              </a:rPr>
              <a:t>the</a:t>
            </a:r>
            <a:r>
              <a:rPr lang="de-DE" b="0" dirty="0">
                <a:solidFill>
                  <a:srgbClr val="36544F"/>
                </a:solidFill>
              </a:rPr>
              <a:t>-box:</a:t>
            </a:r>
          </a:p>
          <a:p>
            <a:pPr lvl="1"/>
            <a:r>
              <a:rPr lang="de-DE" dirty="0"/>
              <a:t>Wahnwitzig guter </a:t>
            </a:r>
            <a:r>
              <a:rPr lang="de-DE" dirty="0" err="1"/>
              <a:t>TypeScript</a:t>
            </a:r>
            <a:r>
              <a:rPr lang="de-DE" dirty="0"/>
              <a:t>-Support</a:t>
            </a:r>
          </a:p>
          <a:p>
            <a:pPr lvl="1"/>
            <a:r>
              <a:rPr lang="de-DE" dirty="0" err="1"/>
              <a:t>Thunk</a:t>
            </a:r>
            <a:r>
              <a:rPr lang="de-DE" dirty="0"/>
              <a:t> Actions, Immer, Re-</a:t>
            </a:r>
            <a:r>
              <a:rPr lang="de-DE" dirty="0" err="1"/>
              <a:t>select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i="1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169016219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Rendern unterbrechen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1314827" y="3797848"/>
            <a:ext cx="7276351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Suspense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925608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2DF4DF-AC2C-4943-981E-6E7558114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657FCED-E3D7-D048-ADDA-C83B4F8B7DD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lnSpc>
                <a:spcPct val="130000"/>
              </a:lnSpc>
              <a:buNone/>
            </a:pPr>
            <a:r>
              <a:rPr lang="de-DE" dirty="0" err="1"/>
              <a:t>Suspense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React kann das Rendern von Komponenten unterbrechen, während (asynchron) Daten geladen werden </a:t>
            </a:r>
          </a:p>
          <a:p>
            <a:pPr>
              <a:lnSpc>
                <a:spcPct val="130000"/>
              </a:lnSpc>
            </a:pPr>
            <a:r>
              <a:rPr lang="de-DE" b="0" dirty="0">
                <a:solidFill>
                  <a:srgbClr val="36544F"/>
                </a:solidFill>
              </a:rPr>
              <a:t>Funktioniert aktuell für </a:t>
            </a:r>
            <a:r>
              <a:rPr lang="de-DE" dirty="0">
                <a:solidFill>
                  <a:srgbClr val="9E60B8"/>
                </a:solidFill>
              </a:rPr>
              <a:t>Code Splitting (=&gt; Code nachladen)</a:t>
            </a:r>
          </a:p>
          <a:p>
            <a:pPr>
              <a:lnSpc>
                <a:spcPct val="130000"/>
              </a:lnSpc>
            </a:pPr>
            <a:r>
              <a:rPr lang="de-DE" dirty="0">
                <a:solidFill>
                  <a:srgbClr val="B04432"/>
                </a:solidFill>
              </a:rPr>
              <a:t>Künftig</a:t>
            </a:r>
            <a:r>
              <a:rPr lang="de-DE" b="0" dirty="0">
                <a:solidFill>
                  <a:srgbClr val="36544F"/>
                </a:solidFill>
              </a:rPr>
              <a:t> auch zum </a:t>
            </a:r>
            <a:r>
              <a:rPr lang="de-DE" dirty="0">
                <a:solidFill>
                  <a:srgbClr val="9E60B8"/>
                </a:solidFill>
              </a:rPr>
              <a:t>Laden von beliebigen Daten </a:t>
            </a:r>
            <a:r>
              <a:rPr lang="de-DE" b="0" dirty="0">
                <a:solidFill>
                  <a:srgbClr val="36544F"/>
                </a:solidFill>
              </a:rPr>
              <a:t>(z.Zt. experimentell)</a:t>
            </a: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5916540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7DC053-8C22-2F4B-BEFC-1535597EA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Demo: </a:t>
            </a:r>
            <a:r>
              <a:rPr lang="de-DE" dirty="0" err="1"/>
              <a:t>Lazy</a:t>
            </a:r>
            <a:r>
              <a:rPr lang="de-DE" dirty="0"/>
              <a:t> und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CD2C7BB-9D95-824F-A4F9-3E3512DF9D2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Mit </a:t>
            </a:r>
            <a:r>
              <a:rPr lang="de-DE" dirty="0" err="1"/>
              <a:t>dynamic</a:t>
            </a:r>
            <a:r>
              <a:rPr lang="de-DE" dirty="0"/>
              <a:t> Imports wird Code erst bei Bedarf geladen</a:t>
            </a:r>
            <a:br>
              <a:rPr lang="de-DE" dirty="0"/>
            </a:br>
            <a:endParaRPr lang="de-DE" b="0" dirty="0">
              <a:solidFill>
                <a:srgbClr val="1778B8"/>
              </a:solidFill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C461387E-359F-BC43-8A66-674594BB7E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4040" y="1867545"/>
            <a:ext cx="5597920" cy="4362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11974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2BB561C5-F764-E44C-9741-143487F8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FEB17B-B1C7-2D4E-A724-ADDF0A307AC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React.lazy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Code </a:t>
            </a:r>
            <a:r>
              <a:rPr lang="de-DE" b="0" dirty="0" err="1">
                <a:solidFill>
                  <a:srgbClr val="36544F"/>
                </a:solidFill>
              </a:rPr>
              <a:t>splitting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with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Suspense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7C192C82-4544-C949-A990-943BD68ECE67}"/>
              </a:ext>
            </a:extLst>
          </p:cNvPr>
          <p:cNvSpPr txBox="1"/>
          <p:nvPr/>
        </p:nvSpPr>
        <p:spPr>
          <a:xfrm>
            <a:off x="566782" y="1830807"/>
            <a:ext cx="913585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LoginPage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lazy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(() =&gt;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("./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LoginPage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App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&lt;Switch&gt;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&lt;Route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path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LoginPage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&lt;/Route&gt;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// ...weitere Seiten...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&lt;/Switch&gt;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4544EF8-8C26-1F49-AA56-FCA4B6CD86A5}"/>
              </a:ext>
            </a:extLst>
          </p:cNvPr>
          <p:cNvSpPr/>
          <p:nvPr/>
        </p:nvSpPr>
        <p:spPr>
          <a:xfrm>
            <a:off x="6416195" y="2497309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JS Dynamic Import</a:t>
            </a:r>
          </a:p>
        </p:txBody>
      </p: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0C30B987-8F38-4140-A5FC-A1099716AC66}"/>
              </a:ext>
            </a:extLst>
          </p:cNvPr>
          <p:cNvGrpSpPr/>
          <p:nvPr/>
        </p:nvGrpSpPr>
        <p:grpSpPr>
          <a:xfrm>
            <a:off x="5388529" y="2255194"/>
            <a:ext cx="3730212" cy="206608"/>
            <a:chOff x="5388529" y="3448563"/>
            <a:chExt cx="3730212" cy="206608"/>
          </a:xfrm>
        </p:grpSpPr>
        <p:cxnSp>
          <p:nvCxnSpPr>
            <p:cNvPr id="8" name="Gerade Verbindung 7">
              <a:extLst>
                <a:ext uri="{FF2B5EF4-FFF2-40B4-BE49-F238E27FC236}">
                  <a16:creationId xmlns:a16="http://schemas.microsoft.com/office/drawing/2014/main" id="{18130B83-1945-9B44-9D34-1005846C0C4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18741" y="3448563"/>
              <a:ext cx="0" cy="20660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Gerade Verbindung 8">
              <a:extLst>
                <a:ext uri="{FF2B5EF4-FFF2-40B4-BE49-F238E27FC236}">
                  <a16:creationId xmlns:a16="http://schemas.microsoft.com/office/drawing/2014/main" id="{739A2AC0-D123-AF42-99D0-8AB382DA0F1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03232" y="3448564"/>
              <a:ext cx="0" cy="206606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Gerade Verbindung 9">
              <a:extLst>
                <a:ext uri="{FF2B5EF4-FFF2-40B4-BE49-F238E27FC236}">
                  <a16:creationId xmlns:a16="http://schemas.microsoft.com/office/drawing/2014/main" id="{09ECF7E9-FA83-274F-9F74-78478E3D37B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388529" y="3655171"/>
              <a:ext cx="3730212" cy="0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033295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Hook zum Laden von Daten</a:t>
            </a:r>
          </a:p>
          <a:p>
            <a:r>
              <a:rPr lang="de-DE" b="0" dirty="0">
                <a:solidFill>
                  <a:srgbClr val="36544F"/>
                </a:solidFill>
              </a:rPr>
              <a:t>Custom Hook darf andere Hooks verwenden (z.B. </a:t>
            </a:r>
            <a:r>
              <a:rPr lang="de-DE" b="0" dirty="0" err="1">
                <a:solidFill>
                  <a:srgbClr val="36544F"/>
                </a:solidFill>
              </a:rPr>
              <a:t>setState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92554B-F772-6248-8D42-B16794491A50}"/>
              </a:ext>
            </a:extLst>
          </p:cNvPr>
          <p:cNvSpPr txBox="1"/>
          <p:nvPr/>
        </p:nvSpPr>
        <p:spPr>
          <a:xfrm>
            <a:off x="385073" y="2229179"/>
            <a:ext cx="91358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(null);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2072499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2BB561C5-F764-E44C-9741-143487F8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FEB17B-B1C7-2D4E-A724-ADDF0A307AC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React.Suspense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Zeigt "</a:t>
            </a:r>
            <a:r>
              <a:rPr lang="de-DE" b="0" dirty="0" err="1">
                <a:solidFill>
                  <a:srgbClr val="36544F"/>
                </a:solidFill>
              </a:rPr>
              <a:t>Fallback</a:t>
            </a:r>
            <a:r>
              <a:rPr lang="de-DE" b="0" dirty="0">
                <a:solidFill>
                  <a:srgbClr val="36544F"/>
                </a:solidFill>
              </a:rPr>
              <a:t>"-Komponente an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Bis Komponente geladen ist, muss Spinner o.ä. angezeigt werden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50C534A2-ABC1-2B4C-8AED-8FA71DCFDEE6}"/>
              </a:ext>
            </a:extLst>
          </p:cNvPr>
          <p:cNvSpPr txBox="1"/>
          <p:nvPr/>
        </p:nvSpPr>
        <p:spPr>
          <a:xfrm>
            <a:off x="566782" y="2107980"/>
            <a:ext cx="913585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React.lazy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(()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("./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App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React.Suspense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fallback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LoadingIndicator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&lt;Switch&gt;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&lt;Route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path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&lt;/Route&gt;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// ...weitere Seiten...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&lt;/Switch&gt;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React.Suspense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35393768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0446B6-D914-F145-B9A8-FC64A5261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Ziel: Flüssigeres Rendern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FF7A6B46-1E94-364F-B729-32897850A6E8}"/>
              </a:ext>
            </a:extLst>
          </p:cNvPr>
          <p:cNvSpPr/>
          <p:nvPr/>
        </p:nvSpPr>
        <p:spPr>
          <a:xfrm>
            <a:off x="29216" y="2898900"/>
            <a:ext cx="9847568" cy="25853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54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Concurrent</a:t>
            </a:r>
            <a:r>
              <a:rPr lang="de-DE" sz="54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Mode</a:t>
            </a:r>
          </a:p>
          <a:p>
            <a:pPr algn="ctr"/>
            <a:r>
              <a:rPr lang="de-DE" sz="54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&amp; </a:t>
            </a:r>
          </a:p>
          <a:p>
            <a:pPr algn="ctr"/>
            <a:r>
              <a:rPr lang="de-DE" sz="54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Suspense</a:t>
            </a:r>
            <a:r>
              <a:rPr lang="de-DE" sz="54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54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for</a:t>
            </a:r>
            <a:r>
              <a:rPr lang="de-DE" sz="54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Data </a:t>
            </a:r>
            <a:r>
              <a:rPr lang="de-DE" sz="54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Fetching</a:t>
            </a:r>
            <a:endParaRPr lang="de-DE" sz="1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5597212-EEEE-304E-B611-3A166365FE9B}"/>
              </a:ext>
            </a:extLst>
          </p:cNvPr>
          <p:cNvSpPr txBox="1"/>
          <p:nvPr/>
        </p:nvSpPr>
        <p:spPr>
          <a:xfrm>
            <a:off x="8259417" y="0"/>
            <a:ext cx="1646583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rgbClr val="D4EBE9"/>
                </a:solidFill>
              </a:rPr>
              <a:t>experimentell!</a:t>
            </a:r>
          </a:p>
        </p:txBody>
      </p:sp>
    </p:spTree>
    <p:extLst>
      <p:ext uri="{BB962C8B-B14F-4D97-AF65-F5344CB8AC3E}">
        <p14:creationId xmlns:p14="http://schemas.microsoft.com/office/powerpoint/2010/main" val="27879621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Oktober 2019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1ED18C64-A562-2542-AD26-0C312D0F09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6087" y="755374"/>
            <a:ext cx="6893825" cy="3753977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DA8F158D-5FDF-F743-92FB-7B0F750E8277}"/>
              </a:ext>
            </a:extLst>
          </p:cNvPr>
          <p:cNvSpPr txBox="1"/>
          <p:nvPr/>
        </p:nvSpPr>
        <p:spPr>
          <a:xfrm>
            <a:off x="1506087" y="4596067"/>
            <a:ext cx="39546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>
                <a:hlinkClick r:id="rId3"/>
              </a:rPr>
              <a:t>https://reactjs.org/concurrent</a:t>
            </a:r>
            <a:endParaRPr lang="de-DE" sz="2400" dirty="0">
              <a:solidFill>
                <a:srgbClr val="1778B8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01608825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September 2020 😲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DA8F158D-5FDF-F743-92FB-7B0F750E8277}"/>
              </a:ext>
            </a:extLst>
          </p:cNvPr>
          <p:cNvSpPr txBox="1"/>
          <p:nvPr/>
        </p:nvSpPr>
        <p:spPr>
          <a:xfrm>
            <a:off x="1506087" y="4596067"/>
            <a:ext cx="39546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>
                <a:hlinkClick r:id="rId2"/>
              </a:rPr>
              <a:t>https://reactjs.org/concurrent</a:t>
            </a:r>
            <a:endParaRPr lang="de-DE" sz="2400" dirty="0">
              <a:solidFill>
                <a:srgbClr val="1778B8"/>
              </a:solidFill>
              <a:latin typeface="Source Sans Pro" panose="020B0503030403020204" pitchFamily="34" charset="77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1587D67-1DD4-D348-93AC-93022CDB94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3951" y="755375"/>
            <a:ext cx="6921874" cy="3320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55582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499600" cy="5329237"/>
          </a:xfrm>
        </p:spPr>
        <p:txBody>
          <a:bodyPr/>
          <a:lstStyle/>
          <a:p>
            <a:pPr marL="0" indent="0">
              <a:buNone/>
            </a:pPr>
            <a:r>
              <a:rPr lang="de-DE" dirty="0" err="1">
                <a:solidFill>
                  <a:srgbClr val="FB8E20"/>
                </a:solidFill>
              </a:rPr>
              <a:t>Concurrent</a:t>
            </a:r>
            <a:r>
              <a:rPr lang="de-DE" dirty="0">
                <a:solidFill>
                  <a:srgbClr val="FB8E20"/>
                </a:solidFill>
              </a:rPr>
              <a:t> Mode 1</a:t>
            </a:r>
          </a:p>
          <a:p>
            <a:r>
              <a:rPr lang="de-DE" b="0" dirty="0">
                <a:solidFill>
                  <a:srgbClr val="36544F"/>
                </a:solidFill>
              </a:rPr>
              <a:t>Rendern ist eine "non-</a:t>
            </a:r>
            <a:r>
              <a:rPr lang="de-DE" b="0" dirty="0" err="1">
                <a:solidFill>
                  <a:srgbClr val="36544F"/>
                </a:solidFill>
              </a:rPr>
              <a:t>blocking</a:t>
            </a:r>
            <a:r>
              <a:rPr lang="de-DE" b="0" dirty="0">
                <a:solidFill>
                  <a:srgbClr val="36544F"/>
                </a:solidFill>
              </a:rPr>
              <a:t>" Operation</a:t>
            </a:r>
          </a:p>
          <a:p>
            <a:pPr lvl="1"/>
            <a:r>
              <a:rPr lang="de-DE" dirty="0"/>
              <a:t>Es kann </a:t>
            </a:r>
            <a:r>
              <a:rPr lang="de-DE" b="1" dirty="0">
                <a:latin typeface="Source Sans Pro Semibold" panose="020B0503030403020204" pitchFamily="34" charset="77"/>
              </a:rPr>
              <a:t>immer</a:t>
            </a:r>
            <a:r>
              <a:rPr lang="de-DE" dirty="0"/>
              <a:t> auf User-Interaktionen reagiert werden</a:t>
            </a:r>
          </a:p>
          <a:p>
            <a:pPr lvl="1"/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Updates können priorisiert werden</a:t>
            </a:r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marL="457200" lvl="1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9589362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>
                <a:solidFill>
                  <a:srgbClr val="FB8E20"/>
                </a:solidFill>
              </a:rPr>
              <a:t>Concurrent</a:t>
            </a:r>
            <a:r>
              <a:rPr lang="de-DE" dirty="0">
                <a:solidFill>
                  <a:srgbClr val="FB8E20"/>
                </a:solidFill>
              </a:rPr>
              <a:t> Mode 2</a:t>
            </a:r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Komponenten können u.a. vor-gerendert werden, ohne sofort sichtbar zu sein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Zum Beispiel beim </a:t>
            </a:r>
            <a:r>
              <a:rPr lang="de-DE" b="1" dirty="0"/>
              <a:t>Laden von Code und Daten</a:t>
            </a:r>
          </a:p>
          <a:p>
            <a:pPr lvl="1">
              <a:lnSpc>
                <a:spcPct val="120000"/>
              </a:lnSpc>
            </a:pPr>
            <a:r>
              <a:rPr lang="de-DE" b="0" dirty="0">
                <a:solidFill>
                  <a:srgbClr val="9E60B8"/>
                </a:solidFill>
              </a:rPr>
              <a:t>Komponenten müssen "</a:t>
            </a:r>
            <a:r>
              <a:rPr lang="de-DE" b="0" i="1" dirty="0">
                <a:solidFill>
                  <a:srgbClr val="9E60B8"/>
                </a:solidFill>
              </a:rPr>
              <a:t>etwas</a:t>
            </a:r>
            <a:r>
              <a:rPr lang="de-DE" b="0" dirty="0">
                <a:solidFill>
                  <a:srgbClr val="9E60B8"/>
                </a:solidFill>
              </a:rPr>
              <a:t>" haben, woher sie ihre Daten beziehen (gibt’s aber noch nicht)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Erst wenn Komponente alle </a:t>
            </a:r>
            <a:r>
              <a:rPr lang="de-DE" dirty="0">
                <a:solidFill>
                  <a:srgbClr val="9E60B8"/>
                </a:solidFill>
              </a:rPr>
              <a:t>gewünschten</a:t>
            </a:r>
            <a:r>
              <a:rPr lang="de-DE" dirty="0"/>
              <a:t> Daten hat, wird sie angezeigt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marL="457200" lvl="1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74318839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React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>
                <a:solidFill>
                  <a:srgbClr val="FB8E20"/>
                </a:solidFill>
              </a:rPr>
              <a:t>Concurrent</a:t>
            </a:r>
            <a:r>
              <a:rPr lang="de-DE" dirty="0">
                <a:solidFill>
                  <a:srgbClr val="FB8E20"/>
                </a:solidFill>
              </a:rPr>
              <a:t> Mode</a:t>
            </a:r>
            <a:r>
              <a:rPr lang="de-DE" b="0" dirty="0">
                <a:solidFill>
                  <a:srgbClr val="36544F"/>
                </a:solidFill>
              </a:rPr>
              <a:t>: Aktueller Stand</a:t>
            </a:r>
          </a:p>
          <a:p>
            <a:r>
              <a:rPr lang="de-DE" b="0" dirty="0">
                <a:solidFill>
                  <a:srgbClr val="36544F"/>
                </a:solidFill>
              </a:rPr>
              <a:t>Experimentelle Version verfügbar, wird von FB produktiv eingesetzt</a:t>
            </a:r>
          </a:p>
          <a:p>
            <a:r>
              <a:rPr lang="de-DE" b="0" dirty="0">
                <a:solidFill>
                  <a:srgbClr val="36544F"/>
                </a:solidFill>
              </a:rPr>
              <a:t>Hat Veränderungen auf die Anwendungsarchitektur</a:t>
            </a:r>
          </a:p>
          <a:p>
            <a:pPr lvl="1"/>
            <a:r>
              <a:rPr lang="de-DE" dirty="0"/>
              <a:t>Transitionen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Vorladen von Daten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Ökosystem muss darauf vorbereitet sein</a:t>
            </a:r>
          </a:p>
          <a:p>
            <a:pPr lvl="1"/>
            <a:r>
              <a:rPr lang="de-DE" dirty="0"/>
              <a:t>Router, React Query und Relay haben (experimentellen) Support</a:t>
            </a:r>
          </a:p>
          <a:p>
            <a:pPr lvl="1"/>
            <a:r>
              <a:rPr lang="de-DE" b="0" dirty="0">
                <a:solidFill>
                  <a:srgbClr val="9E60B8"/>
                </a:solidFill>
              </a:rPr>
              <a:t>Konzepte/Bibliotheken zum Vorladen von Daten</a:t>
            </a: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457200" lvl="1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2BF3362-8E71-4D4A-B629-37FD681CC431}"/>
              </a:ext>
            </a:extLst>
          </p:cNvPr>
          <p:cNvSpPr txBox="1"/>
          <p:nvPr/>
        </p:nvSpPr>
        <p:spPr>
          <a:xfrm>
            <a:off x="8259417" y="0"/>
            <a:ext cx="1646583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rgbClr val="D4EBE9"/>
                </a:solidFill>
              </a:rPr>
              <a:t>experimentell!</a:t>
            </a:r>
          </a:p>
        </p:txBody>
      </p:sp>
    </p:spTree>
    <p:extLst>
      <p:ext uri="{BB962C8B-B14F-4D97-AF65-F5344CB8AC3E}">
        <p14:creationId xmlns:p14="http://schemas.microsoft.com/office/powerpoint/2010/main" val="704314793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47D97345-43C0-6A4D-BD05-C04BA4F1AC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667" b="6403"/>
          <a:stretch/>
        </p:blipFill>
        <p:spPr>
          <a:xfrm>
            <a:off x="0" y="0"/>
            <a:ext cx="9928323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1164" y="1"/>
            <a:ext cx="9939486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262341" y="1802783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" y="6067777"/>
            <a:ext cx="9928323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/>
              <a:t>nils@nilshartmann.net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BBDC070-223F-AA4C-B870-16D823CC1FA8}"/>
              </a:ext>
            </a:extLst>
          </p:cNvPr>
          <p:cNvSpPr/>
          <p:nvPr/>
        </p:nvSpPr>
        <p:spPr>
          <a:xfrm>
            <a:off x="-382172" y="2448485"/>
            <a:ext cx="10277008" cy="18312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13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 Vielen Dank!</a:t>
            </a:r>
            <a:endParaRPr lang="de-DE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8E9C952-7991-E34E-B8C9-B1F4B1A05CA9}"/>
              </a:ext>
            </a:extLst>
          </p:cNvPr>
          <p:cNvSpPr txBox="1"/>
          <p:nvPr/>
        </p:nvSpPr>
        <p:spPr>
          <a:xfrm>
            <a:off x="698375" y="387469"/>
            <a:ext cx="2435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5293E4-AFE3-884E-9A51-1B8C18BA78C7}"/>
              </a:ext>
            </a:extLst>
          </p:cNvPr>
          <p:cNvSpPr txBox="1"/>
          <p:nvPr/>
        </p:nvSpPr>
        <p:spPr>
          <a:xfrm>
            <a:off x="705631" y="702775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D4B14A3C-1AE8-274A-93EA-356102CAF9DD}"/>
              </a:ext>
            </a:extLst>
          </p:cNvPr>
          <p:cNvSpPr/>
          <p:nvPr/>
        </p:nvSpPr>
        <p:spPr>
          <a:xfrm>
            <a:off x="938463" y="5019976"/>
            <a:ext cx="8261120" cy="1053253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000" b="1" dirty="0" err="1">
                <a:solidFill>
                  <a:srgbClr val="36544F"/>
                </a:solidFill>
              </a:rPr>
              <a:t>Slides</a:t>
            </a:r>
            <a:r>
              <a:rPr lang="de-DE" sz="2000" b="1" dirty="0">
                <a:solidFill>
                  <a:srgbClr val="36544F"/>
                </a:solidFill>
              </a:rPr>
              <a:t>: https://</a:t>
            </a:r>
            <a:r>
              <a:rPr lang="de-DE" sz="2000" b="1" dirty="0" err="1">
                <a:solidFill>
                  <a:srgbClr val="36544F"/>
                </a:solidFill>
              </a:rPr>
              <a:t>react.schule</a:t>
            </a:r>
            <a:r>
              <a:rPr lang="de-DE" sz="2000" b="1">
                <a:solidFill>
                  <a:srgbClr val="36544F"/>
                </a:solidFill>
              </a:rPr>
              <a:t>/enterjs-2020-react</a:t>
            </a:r>
            <a:endParaRPr lang="de-DE" sz="2000" b="1" dirty="0">
              <a:solidFill>
                <a:srgbClr val="36544F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000" b="1" dirty="0">
                <a:solidFill>
                  <a:srgbClr val="36544F"/>
                </a:solidFill>
              </a:rPr>
              <a:t>Fragen &amp; Kontakt: </a:t>
            </a:r>
            <a:r>
              <a:rPr lang="de-DE" sz="2000" b="1" dirty="0" err="1">
                <a:solidFill>
                  <a:srgbClr val="36544F"/>
                </a:solidFill>
              </a:rPr>
              <a:t>nils@nilshartmann.net</a:t>
            </a:r>
            <a:endParaRPr lang="de-DE" sz="2000" b="1" dirty="0">
              <a:solidFill>
                <a:srgbClr val="36544F"/>
              </a:solidFill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31F9C4D3-C30B-FC47-81EA-BEB376C8B52B}"/>
              </a:ext>
            </a:extLst>
          </p:cNvPr>
          <p:cNvSpPr/>
          <p:nvPr/>
        </p:nvSpPr>
        <p:spPr>
          <a:xfrm rot="16200000">
            <a:off x="6992521" y="926817"/>
            <a:ext cx="188862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400" b="1" dirty="0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b="1" dirty="0" err="1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400" b="1" dirty="0">
              <a:solidFill>
                <a:srgbClr val="1778B8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9B2ACC0E-822C-114F-9F71-1552F1A48F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1002" y="224440"/>
            <a:ext cx="1609260" cy="2347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4280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Hook zum Laden von Daten</a:t>
            </a:r>
          </a:p>
          <a:p>
            <a:r>
              <a:rPr lang="de-DE" b="0" dirty="0">
                <a:solidFill>
                  <a:srgbClr val="36544F"/>
                </a:solidFill>
              </a:rPr>
              <a:t>...oder </a:t>
            </a:r>
            <a:r>
              <a:rPr lang="de-DE" b="0" dirty="0" err="1">
                <a:solidFill>
                  <a:srgbClr val="36544F"/>
                </a:solidFill>
              </a:rPr>
              <a:t>useEffect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92554B-F772-6248-8D42-B16794491A50}"/>
              </a:ext>
            </a:extLst>
          </p:cNvPr>
          <p:cNvSpPr txBox="1"/>
          <p:nvPr/>
        </p:nvSpPr>
        <p:spPr>
          <a:xfrm>
            <a:off x="385073" y="2229179"/>
            <a:ext cx="91358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setData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(null);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React.useEffect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// vereinfacht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res.json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},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569297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Verwendung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...aber einfacher zu verwenden...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92554B-F772-6248-8D42-B16794491A50}"/>
              </a:ext>
            </a:extLst>
          </p:cNvPr>
          <p:cNvSpPr txBox="1"/>
          <p:nvPr/>
        </p:nvSpPr>
        <p:spPr>
          <a:xfrm>
            <a:off x="385073" y="2229179"/>
            <a:ext cx="913585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("http://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(!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LoadingIndicator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&lt;Chat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messages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265973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Testen von Hooks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https://</a:t>
            </a:r>
            <a:r>
              <a:rPr lang="de-DE" b="0" dirty="0" err="1">
                <a:solidFill>
                  <a:srgbClr val="36544F"/>
                </a:solidFill>
              </a:rPr>
              <a:t>react-hooks-testing-library.com</a:t>
            </a:r>
            <a:r>
              <a:rPr lang="de-DE" b="0" dirty="0">
                <a:solidFill>
                  <a:srgbClr val="36544F"/>
                </a:solidFill>
              </a:rPr>
              <a:t>/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92554B-F772-6248-8D42-B16794491A50}"/>
              </a:ext>
            </a:extLst>
          </p:cNvPr>
          <p:cNvSpPr txBox="1"/>
          <p:nvPr/>
        </p:nvSpPr>
        <p:spPr>
          <a:xfrm>
            <a:off x="385073" y="2229179"/>
            <a:ext cx="94996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600" b="1" dirty="0" err="1">
                <a:solidFill>
                  <a:srgbClr val="FB8E2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renderHook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'@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testing-library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react-hooks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b="1" dirty="0" err="1">
                <a:solidFill>
                  <a:srgbClr val="1778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useApi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'../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useApi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('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should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work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',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async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() =&gt;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result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waitForNextUpdate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sz="1600" b="1" dirty="0" err="1">
                <a:solidFill>
                  <a:srgbClr val="FB8E2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renderHook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() =&gt; </a:t>
            </a:r>
            <a:r>
              <a:rPr lang="de-DE" sz="1600" b="1" dirty="0" err="1">
                <a:solidFill>
                  <a:srgbClr val="1778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useApi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("...") );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expect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result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.data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).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toBe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(null);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für asynchrone Hooks: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await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waitForNextUpdate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expect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result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.data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).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toBe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(/* ... */);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});</a:t>
            </a:r>
          </a:p>
        </p:txBody>
      </p:sp>
    </p:spTree>
    <p:extLst>
      <p:ext uri="{BB962C8B-B14F-4D97-AF65-F5344CB8AC3E}">
        <p14:creationId xmlns:p14="http://schemas.microsoft.com/office/powerpoint/2010/main" val="21318753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4184</Words>
  <Application>Microsoft Macintosh PowerPoint</Application>
  <PresentationFormat>A4-Papier (210 x 297 mm)</PresentationFormat>
  <Paragraphs>954</Paragraphs>
  <Slides>67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10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67</vt:i4>
      </vt:variant>
    </vt:vector>
  </HeadingPairs>
  <TitlesOfParts>
    <vt:vector size="78" baseType="lpstr">
      <vt:lpstr>Arial</vt:lpstr>
      <vt:lpstr>Calibri</vt:lpstr>
      <vt:lpstr>Calibri Light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Semibold</vt:lpstr>
      <vt:lpstr>Office-Design</vt:lpstr>
      <vt:lpstr>EnterJS Online | September 2020 | @nilshartmann</vt:lpstr>
      <vt:lpstr>https://nilshartmann.net</vt:lpstr>
      <vt:lpstr>Ziel: (Infrastruktur-)Code wiederverwenden</vt:lpstr>
      <vt:lpstr>Custom Hooks</vt:lpstr>
      <vt:lpstr>Custom Hooks</vt:lpstr>
      <vt:lpstr>Custom Hooks</vt:lpstr>
      <vt:lpstr>Custom Hooks</vt:lpstr>
      <vt:lpstr>Custom Hooks</vt:lpstr>
      <vt:lpstr>Custom Hooks</vt:lpstr>
      <vt:lpstr>Ziel: Zustand konsistent halten</vt:lpstr>
      <vt:lpstr>Komplexer Zustand</vt:lpstr>
      <vt:lpstr>Komplexer Zustand</vt:lpstr>
      <vt:lpstr>Komplexer Zustand</vt:lpstr>
      <vt:lpstr>Komplexer Zustand</vt:lpstr>
      <vt:lpstr>Komplexer Zustand</vt:lpstr>
      <vt:lpstr>Komplexer Zustand</vt:lpstr>
      <vt:lpstr>Komplexer Zustand</vt:lpstr>
      <vt:lpstr>Komplexer Zustand</vt:lpstr>
      <vt:lpstr>Arbeiten mit komplexem Zustand</vt:lpstr>
      <vt:lpstr>Arbeiten mit komplexem Zustand</vt:lpstr>
      <vt:lpstr>Arbeiten mit komplexem Zustand</vt:lpstr>
      <vt:lpstr>Arbeiten mit komplexem Zustand</vt:lpstr>
      <vt:lpstr>Arbeiten mit komplexem Zustand</vt:lpstr>
      <vt:lpstr>Arbeiten mit komplexem Zustand</vt:lpstr>
      <vt:lpstr>Arbeiten mit komplexem Zustand</vt:lpstr>
      <vt:lpstr>Arbeiten mit komplexem Zustand</vt:lpstr>
      <vt:lpstr>Arbeiten mit komplexem Zustand</vt:lpstr>
      <vt:lpstr>Arbeiten mit komplexem Zustand</vt:lpstr>
      <vt:lpstr>useReducer Hook</vt:lpstr>
      <vt:lpstr>useReducer Hook</vt:lpstr>
      <vt:lpstr>Ziel: Zusammenspiel von Komponenten</vt:lpstr>
      <vt:lpstr>Globale Daten</vt:lpstr>
      <vt:lpstr>Globale Daten</vt:lpstr>
      <vt:lpstr>Globale Daten</vt:lpstr>
      <vt:lpstr>Globale Daten</vt:lpstr>
      <vt:lpstr>Globale Daten</vt:lpstr>
      <vt:lpstr>Globale Daten</vt:lpstr>
      <vt:lpstr>Globale Daten</vt:lpstr>
      <vt:lpstr>Globale Daten</vt:lpstr>
      <vt:lpstr>Globale Daten</vt:lpstr>
      <vt:lpstr>Globale Daten</vt:lpstr>
      <vt:lpstr>Globale Daten</vt:lpstr>
      <vt:lpstr>Globale Daten</vt:lpstr>
      <vt:lpstr>Globale Daten</vt:lpstr>
      <vt:lpstr>Jetzt wirklich global!</vt:lpstr>
      <vt:lpstr>React Context</vt:lpstr>
      <vt:lpstr>React Context</vt:lpstr>
      <vt:lpstr>React Context</vt:lpstr>
      <vt:lpstr>React Context</vt:lpstr>
      <vt:lpstr>Redux Hooks API</vt:lpstr>
      <vt:lpstr>Redux Hooks API</vt:lpstr>
      <vt:lpstr>Redux Hooks API</vt:lpstr>
      <vt:lpstr>Globaler Zustand</vt:lpstr>
      <vt:lpstr>Globaler Zustand</vt:lpstr>
      <vt:lpstr>Ausblick: Redux</vt:lpstr>
      <vt:lpstr>Rendern unterbrechen</vt:lpstr>
      <vt:lpstr>Suspense</vt:lpstr>
      <vt:lpstr>Demo: Lazy und Suspense</vt:lpstr>
      <vt:lpstr>suspense</vt:lpstr>
      <vt:lpstr>suspense</vt:lpstr>
      <vt:lpstr>Ziel: Flüssigeres Rendern</vt:lpstr>
      <vt:lpstr>Oktober 2019</vt:lpstr>
      <vt:lpstr>September 2020 😲</vt:lpstr>
      <vt:lpstr>concurrent React</vt:lpstr>
      <vt:lpstr>concurrent React</vt:lpstr>
      <vt:lpstr>concurrent React</vt:lpstr>
      <vt:lpstr>nils@nilshartmann.net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1022</cp:revision>
  <cp:lastPrinted>2019-09-04T14:49:47Z</cp:lastPrinted>
  <dcterms:created xsi:type="dcterms:W3CDTF">2016-03-28T15:59:53Z</dcterms:created>
  <dcterms:modified xsi:type="dcterms:W3CDTF">2020-09-29T07:23:24Z</dcterms:modified>
</cp:coreProperties>
</file>

<file path=docProps/thumbnail.jpeg>
</file>